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37" r:id="rId2"/>
    <p:sldId id="369" r:id="rId3"/>
    <p:sldId id="370" r:id="rId4"/>
    <p:sldId id="388" r:id="rId5"/>
    <p:sldId id="389" r:id="rId6"/>
    <p:sldId id="384" r:id="rId7"/>
    <p:sldId id="387" r:id="rId8"/>
    <p:sldId id="386" r:id="rId9"/>
    <p:sldId id="374" r:id="rId10"/>
    <p:sldId id="383" r:id="rId11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00"/>
    <a:srgbClr val="000000"/>
    <a:srgbClr val="E8EBF0"/>
    <a:srgbClr val="F4F9F1"/>
    <a:srgbClr val="CCFFCC"/>
    <a:srgbClr val="F2F8EE"/>
    <a:srgbClr val="CCECFF"/>
    <a:srgbClr val="FFCCCC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9" autoAdjust="0"/>
    <p:restoredTop sz="96257" autoAdjust="0"/>
  </p:normalViewPr>
  <p:slideViewPr>
    <p:cSldViewPr snapToGrid="0">
      <p:cViewPr varScale="1">
        <p:scale>
          <a:sx n="110" d="100"/>
          <a:sy n="110" d="100"/>
        </p:scale>
        <p:origin x="6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EAB04-5B6D-4E83-AF2F-8A3658FD7C5D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A111D4-DCDD-48C4-97DC-98A077B5C936}">
      <dgm:prSet phldrT="[Текст]" custT="1"/>
      <dgm:spPr/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Проведены:</a:t>
          </a:r>
        </a:p>
      </dgm:t>
    </dgm:pt>
    <dgm:pt modelId="{5E875720-13EF-4F4B-81AE-1E43AB7AAA49}" type="parTrans" cxnId="{11198621-8ECA-48EC-A6C0-F38C2607152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66E117-673C-40B5-8EE6-D5F0C65F7718}" type="sibTrans" cxnId="{11198621-8ECA-48EC-A6C0-F38C2607152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E46D7-85FD-4EDC-9B91-DFFA0A883C3E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деятельности Палаты имущественных и земельных отношений Лаишевского муниципального района Республики Татарстан;</a:t>
          </a:r>
        </a:p>
      </dgm:t>
    </dgm:pt>
    <dgm:pt modelId="{5F9DF65A-B274-4102-BA36-A5DD69F4489F}" type="parTrans" cxnId="{044ADB07-B8A8-4F77-AE60-8B953AEE98D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F20D8-905C-410A-B1AB-AFB4AAD0613E}" type="sibTrans" cxnId="{044ADB07-B8A8-4F77-AE60-8B953AEE98D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59FC09-0250-4A72-9961-729445D25B8E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 деятельности (в т.ч. штатной численности) единой дежурно-диспетчерской службы Лаишевского муниципального района Республики Татарстан;</a:t>
          </a:r>
        </a:p>
      </dgm:t>
    </dgm:pt>
    <dgm:pt modelId="{64AF0F85-34A7-4867-8124-4E80A112F295}" type="parTrans" cxnId="{88A284D0-CEF4-44C8-A568-9E4F7142F7A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342EDD-8C71-4E75-B757-713DB79F4F1D}" type="sibTrans" cxnId="{88A284D0-CEF4-44C8-A568-9E4F7142F7A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BD5C23-E3C5-410A-83CF-6E4A3A211796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деятельности автономной некоммерческой организации «Фонд развития города Иннополис»;</a:t>
          </a:r>
        </a:p>
      </dgm:t>
    </dgm:pt>
    <dgm:pt modelId="{BF3E9264-A167-45AF-A69B-D43F653EE0A0}" type="parTrans" cxnId="{32DFCE31-9C0F-4A39-9857-F9BF10AC089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DEBD8A-6E34-4B5A-B0B5-F28B75A3B968}" type="sibTrans" cxnId="{32DFCE31-9C0F-4A39-9857-F9BF10AC089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4E014-F61D-4EB7-BC0D-B686166B2C3B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Функциональный анализ деятельности отдела архитектуры и градостроительства, и отдела строительства, ЖКХ и учета жилого фонда Исполнительного комитета Лаишевского муниципального района Республики Татарстан;</a:t>
          </a:r>
        </a:p>
      </dgm:t>
    </dgm:pt>
    <dgm:pt modelId="{132E1584-87B7-46B8-9DD2-03D0E3CB2FBF}" type="parTrans" cxnId="{7E478638-8690-49DA-B8C0-C56BE5094FF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D4666-D2A7-474A-8720-2288C7AD8A3C}" type="sibTrans" cxnId="{7E478638-8690-49DA-B8C0-C56BE5094FF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D1C25C-820C-4D69-932D-1AF9DC5C2E44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Функциональный анализ деятельности органов местного самоуправления Верхнеуслонского муниципального района Республики Татарстан;</a:t>
          </a:r>
        </a:p>
      </dgm:t>
    </dgm:pt>
    <dgm:pt modelId="{5448EC08-916B-498C-9C5A-28C9BE5ABA49}" type="parTrans" cxnId="{94038DEE-723B-4FF2-9DBD-9B0D6868ACD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974CB5-70E5-479D-91DE-C7D2AC1B5B18}" type="sibTrans" cxnId="{94038DEE-723B-4FF2-9DBD-9B0D6868ACD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1BF5F-7035-4AE3-9FE5-04321718AE4B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Расчет затрат на создание и обеспечение деятельности 7 звеньев газодымозащитной службы;</a:t>
          </a:r>
        </a:p>
      </dgm:t>
    </dgm:pt>
    <dgm:pt modelId="{345AA6C7-AB06-44A6-A78F-7B23E1429F92}" type="parTrans" cxnId="{450972C2-F94F-471C-9F20-E2DCA28F9414}">
      <dgm:prSet/>
      <dgm:spPr/>
      <dgm:t>
        <a:bodyPr/>
        <a:lstStyle/>
        <a:p>
          <a:endParaRPr lang="ru-RU"/>
        </a:p>
      </dgm:t>
    </dgm:pt>
    <dgm:pt modelId="{9BF19903-5468-4D87-B46B-56FCED772C04}" type="sibTrans" cxnId="{450972C2-F94F-471C-9F20-E2DCA28F9414}">
      <dgm:prSet/>
      <dgm:spPr/>
      <dgm:t>
        <a:bodyPr/>
        <a:lstStyle/>
        <a:p>
          <a:endParaRPr lang="ru-RU"/>
        </a:p>
      </dgm:t>
    </dgm:pt>
    <dgm:pt modelId="{514C9641-DE75-49F5-B6DA-06629C1382DE}">
      <dgm:prSet phldrT="[Текст]" custT="1"/>
      <dgm:spPr/>
      <dgm:t>
        <a:bodyPr/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Расчет фонда оплаты труда дополнительных работников ЕДДС Пестречинского муниципального района Республики Татарстан</a:t>
          </a:r>
        </a:p>
      </dgm:t>
    </dgm:pt>
    <dgm:pt modelId="{FCB8B713-7B28-493F-BF60-689EADCADB2B}" type="parTrans" cxnId="{AEA7DB67-A918-4964-99C4-AA48C55E6D37}">
      <dgm:prSet/>
      <dgm:spPr/>
      <dgm:t>
        <a:bodyPr/>
        <a:lstStyle/>
        <a:p>
          <a:endParaRPr lang="ru-RU"/>
        </a:p>
      </dgm:t>
    </dgm:pt>
    <dgm:pt modelId="{A19D27CD-D799-4DA7-A0AD-A6E6582905A8}" type="sibTrans" cxnId="{AEA7DB67-A918-4964-99C4-AA48C55E6D37}">
      <dgm:prSet/>
      <dgm:spPr/>
      <dgm:t>
        <a:bodyPr/>
        <a:lstStyle/>
        <a:p>
          <a:endParaRPr lang="ru-RU"/>
        </a:p>
      </dgm:t>
    </dgm:pt>
    <dgm:pt modelId="{93A2BA86-5A3C-4543-A5A5-D6F4C9B9D8FC}" type="pres">
      <dgm:prSet presAssocID="{D72EAB04-5B6D-4E83-AF2F-8A3658FD7C5D}" presName="vert0" presStyleCnt="0">
        <dgm:presLayoutVars>
          <dgm:dir/>
          <dgm:animOne val="branch"/>
          <dgm:animLvl val="lvl"/>
        </dgm:presLayoutVars>
      </dgm:prSet>
      <dgm:spPr/>
    </dgm:pt>
    <dgm:pt modelId="{2243D5F3-88FC-412D-8984-4AF8FD081F4C}" type="pres">
      <dgm:prSet presAssocID="{2AA111D4-DCDD-48C4-97DC-98A077B5C936}" presName="thickLine" presStyleLbl="alignNode1" presStyleIdx="0" presStyleCnt="1"/>
      <dgm:spPr/>
    </dgm:pt>
    <dgm:pt modelId="{177D45C4-E7A4-4E7D-B87A-830A16980361}" type="pres">
      <dgm:prSet presAssocID="{2AA111D4-DCDD-48C4-97DC-98A077B5C936}" presName="horz1" presStyleCnt="0"/>
      <dgm:spPr/>
    </dgm:pt>
    <dgm:pt modelId="{5EEBCDBC-3D74-44FC-8943-D476408F261A}" type="pres">
      <dgm:prSet presAssocID="{2AA111D4-DCDD-48C4-97DC-98A077B5C936}" presName="tx1" presStyleLbl="revTx" presStyleIdx="0" presStyleCnt="8"/>
      <dgm:spPr/>
    </dgm:pt>
    <dgm:pt modelId="{79EEA448-6190-49F0-BE11-CB54E9B2B6DF}" type="pres">
      <dgm:prSet presAssocID="{2AA111D4-DCDD-48C4-97DC-98A077B5C936}" presName="vert1" presStyleCnt="0"/>
      <dgm:spPr/>
    </dgm:pt>
    <dgm:pt modelId="{6BCE76AD-BBE6-49E6-9095-05179E46DEF0}" type="pres">
      <dgm:prSet presAssocID="{E32E46D7-85FD-4EDC-9B91-DFFA0A883C3E}" presName="vertSpace2a" presStyleCnt="0"/>
      <dgm:spPr/>
    </dgm:pt>
    <dgm:pt modelId="{8A109318-2882-4B75-8C76-598D3D7E9F5D}" type="pres">
      <dgm:prSet presAssocID="{E32E46D7-85FD-4EDC-9B91-DFFA0A883C3E}" presName="horz2" presStyleCnt="0"/>
      <dgm:spPr/>
    </dgm:pt>
    <dgm:pt modelId="{044EE4CF-0736-47A3-B272-2EDAD11C0988}" type="pres">
      <dgm:prSet presAssocID="{E32E46D7-85FD-4EDC-9B91-DFFA0A883C3E}" presName="horzSpace2" presStyleCnt="0"/>
      <dgm:spPr/>
    </dgm:pt>
    <dgm:pt modelId="{91E9FBD9-01F5-4F0A-BA2D-D2D3E5035EB0}" type="pres">
      <dgm:prSet presAssocID="{E32E46D7-85FD-4EDC-9B91-DFFA0A883C3E}" presName="tx2" presStyleLbl="revTx" presStyleIdx="1" presStyleCnt="8" custScaleY="70108"/>
      <dgm:spPr/>
    </dgm:pt>
    <dgm:pt modelId="{157A07ED-4D2E-4FEC-B471-D51309FFF27E}" type="pres">
      <dgm:prSet presAssocID="{E32E46D7-85FD-4EDC-9B91-DFFA0A883C3E}" presName="vert2" presStyleCnt="0"/>
      <dgm:spPr/>
    </dgm:pt>
    <dgm:pt modelId="{7278D618-EA44-417D-9059-441EEF4CA700}" type="pres">
      <dgm:prSet presAssocID="{E32E46D7-85FD-4EDC-9B91-DFFA0A883C3E}" presName="thinLine2b" presStyleLbl="callout" presStyleIdx="0" presStyleCnt="7"/>
      <dgm:spPr/>
    </dgm:pt>
    <dgm:pt modelId="{86BB8910-8653-479E-BFDF-FDC6749398CE}" type="pres">
      <dgm:prSet presAssocID="{E32E46D7-85FD-4EDC-9B91-DFFA0A883C3E}" presName="vertSpace2b" presStyleCnt="0"/>
      <dgm:spPr/>
    </dgm:pt>
    <dgm:pt modelId="{77B66376-9482-4565-9794-9A662B97FD26}" type="pres">
      <dgm:prSet presAssocID="{9759FC09-0250-4A72-9961-729445D25B8E}" presName="horz2" presStyleCnt="0"/>
      <dgm:spPr/>
    </dgm:pt>
    <dgm:pt modelId="{E0CA0B39-7351-4BD9-B75B-755A292499AC}" type="pres">
      <dgm:prSet presAssocID="{9759FC09-0250-4A72-9961-729445D25B8E}" presName="horzSpace2" presStyleCnt="0"/>
      <dgm:spPr/>
    </dgm:pt>
    <dgm:pt modelId="{D7D55032-B18D-4713-8C0F-81655B30EED4}" type="pres">
      <dgm:prSet presAssocID="{9759FC09-0250-4A72-9961-729445D25B8E}" presName="tx2" presStyleLbl="revTx" presStyleIdx="2" presStyleCnt="8" custScaleY="77773"/>
      <dgm:spPr/>
    </dgm:pt>
    <dgm:pt modelId="{64268794-2452-4124-80E5-F84E79769613}" type="pres">
      <dgm:prSet presAssocID="{9759FC09-0250-4A72-9961-729445D25B8E}" presName="vert2" presStyleCnt="0"/>
      <dgm:spPr/>
    </dgm:pt>
    <dgm:pt modelId="{F3E90C63-92CC-482B-AFFC-4D618037A4F1}" type="pres">
      <dgm:prSet presAssocID="{9759FC09-0250-4A72-9961-729445D25B8E}" presName="thinLine2b" presStyleLbl="callout" presStyleIdx="1" presStyleCnt="7"/>
      <dgm:spPr/>
    </dgm:pt>
    <dgm:pt modelId="{19EB3FFD-6127-4FA8-A6D5-8346A3470466}" type="pres">
      <dgm:prSet presAssocID="{9759FC09-0250-4A72-9961-729445D25B8E}" presName="vertSpace2b" presStyleCnt="0"/>
      <dgm:spPr/>
    </dgm:pt>
    <dgm:pt modelId="{023FAAD5-2744-4B5C-9684-B2AF4D30A628}" type="pres">
      <dgm:prSet presAssocID="{8CBD5C23-E3C5-410A-83CF-6E4A3A211796}" presName="horz2" presStyleCnt="0"/>
      <dgm:spPr/>
    </dgm:pt>
    <dgm:pt modelId="{5EEDCE78-CE69-4954-89FA-949B22CE70BB}" type="pres">
      <dgm:prSet presAssocID="{8CBD5C23-E3C5-410A-83CF-6E4A3A211796}" presName="horzSpace2" presStyleCnt="0"/>
      <dgm:spPr/>
    </dgm:pt>
    <dgm:pt modelId="{DB644920-B8FF-4B54-B750-E4DD6D595D58}" type="pres">
      <dgm:prSet presAssocID="{8CBD5C23-E3C5-410A-83CF-6E4A3A211796}" presName="tx2" presStyleLbl="revTx" presStyleIdx="3" presStyleCnt="8" custScaleY="67878"/>
      <dgm:spPr/>
    </dgm:pt>
    <dgm:pt modelId="{2392F3A8-458C-4475-A73D-855F8E0B62BE}" type="pres">
      <dgm:prSet presAssocID="{8CBD5C23-E3C5-410A-83CF-6E4A3A211796}" presName="vert2" presStyleCnt="0"/>
      <dgm:spPr/>
    </dgm:pt>
    <dgm:pt modelId="{D2E467AA-71A7-4C9B-9EFD-5B72CF035E67}" type="pres">
      <dgm:prSet presAssocID="{8CBD5C23-E3C5-410A-83CF-6E4A3A211796}" presName="thinLine2b" presStyleLbl="callout" presStyleIdx="2" presStyleCnt="7"/>
      <dgm:spPr/>
    </dgm:pt>
    <dgm:pt modelId="{6F551A98-B9DB-4717-8942-9E78EB715BA4}" type="pres">
      <dgm:prSet presAssocID="{8CBD5C23-E3C5-410A-83CF-6E4A3A211796}" presName="vertSpace2b" presStyleCnt="0"/>
      <dgm:spPr/>
    </dgm:pt>
    <dgm:pt modelId="{2669FC52-7217-4CB4-B9F0-29DA08ABC00D}" type="pres">
      <dgm:prSet presAssocID="{6224E014-F61D-4EB7-BC0D-B686166B2C3B}" presName="horz2" presStyleCnt="0"/>
      <dgm:spPr/>
    </dgm:pt>
    <dgm:pt modelId="{87EDF80B-8325-4627-970D-1A190A115C5C}" type="pres">
      <dgm:prSet presAssocID="{6224E014-F61D-4EB7-BC0D-B686166B2C3B}" presName="horzSpace2" presStyleCnt="0"/>
      <dgm:spPr/>
    </dgm:pt>
    <dgm:pt modelId="{4F7F140E-5097-46D7-AD6F-330C14B124A3}" type="pres">
      <dgm:prSet presAssocID="{6224E014-F61D-4EB7-BC0D-B686166B2C3B}" presName="tx2" presStyleLbl="revTx" presStyleIdx="4" presStyleCnt="8" custScaleY="99789"/>
      <dgm:spPr/>
    </dgm:pt>
    <dgm:pt modelId="{32FCD020-0D2D-46BB-9DFD-240682DBF58A}" type="pres">
      <dgm:prSet presAssocID="{6224E014-F61D-4EB7-BC0D-B686166B2C3B}" presName="vert2" presStyleCnt="0"/>
      <dgm:spPr/>
    </dgm:pt>
    <dgm:pt modelId="{A31165C1-ACB8-46A6-A7BF-4F2D478D0A00}" type="pres">
      <dgm:prSet presAssocID="{6224E014-F61D-4EB7-BC0D-B686166B2C3B}" presName="thinLine2b" presStyleLbl="callout" presStyleIdx="3" presStyleCnt="7"/>
      <dgm:spPr/>
    </dgm:pt>
    <dgm:pt modelId="{BB0C2280-6B6F-49D2-8741-B683B20820D6}" type="pres">
      <dgm:prSet presAssocID="{6224E014-F61D-4EB7-BC0D-B686166B2C3B}" presName="vertSpace2b" presStyleCnt="0"/>
      <dgm:spPr/>
    </dgm:pt>
    <dgm:pt modelId="{47B504A5-8BFB-4BF3-95E2-6948290E8C92}" type="pres">
      <dgm:prSet presAssocID="{E4D1C25C-820C-4D69-932D-1AF9DC5C2E44}" presName="horz2" presStyleCnt="0"/>
      <dgm:spPr/>
    </dgm:pt>
    <dgm:pt modelId="{377BFE47-7390-40EA-A36A-A8E3D4D02234}" type="pres">
      <dgm:prSet presAssocID="{E4D1C25C-820C-4D69-932D-1AF9DC5C2E44}" presName="horzSpace2" presStyleCnt="0"/>
      <dgm:spPr/>
    </dgm:pt>
    <dgm:pt modelId="{33B6D2FC-F301-4F50-8112-B8B2D0615805}" type="pres">
      <dgm:prSet presAssocID="{E4D1C25C-820C-4D69-932D-1AF9DC5C2E44}" presName="tx2" presStyleLbl="revTx" presStyleIdx="5" presStyleCnt="8" custScaleY="77059"/>
      <dgm:spPr/>
    </dgm:pt>
    <dgm:pt modelId="{E1F71E79-DABB-4FD1-AE0D-058491D2CDC6}" type="pres">
      <dgm:prSet presAssocID="{E4D1C25C-820C-4D69-932D-1AF9DC5C2E44}" presName="vert2" presStyleCnt="0"/>
      <dgm:spPr/>
    </dgm:pt>
    <dgm:pt modelId="{09072E7D-A4F6-48BC-A360-29E8C6CFD166}" type="pres">
      <dgm:prSet presAssocID="{E4D1C25C-820C-4D69-932D-1AF9DC5C2E44}" presName="thinLine2b" presStyleLbl="callout" presStyleIdx="4" presStyleCnt="7"/>
      <dgm:spPr/>
    </dgm:pt>
    <dgm:pt modelId="{D6244A38-D7D6-4197-87DD-71CF398511E6}" type="pres">
      <dgm:prSet presAssocID="{E4D1C25C-820C-4D69-932D-1AF9DC5C2E44}" presName="vertSpace2b" presStyleCnt="0"/>
      <dgm:spPr/>
    </dgm:pt>
    <dgm:pt modelId="{93E6648A-114F-4FEA-8586-F654AF03AB95}" type="pres">
      <dgm:prSet presAssocID="{73F1BF5F-7035-4AE3-9FE5-04321718AE4B}" presName="horz2" presStyleCnt="0"/>
      <dgm:spPr/>
    </dgm:pt>
    <dgm:pt modelId="{4068B7D7-ABFE-434B-8B28-AB06ACCB7995}" type="pres">
      <dgm:prSet presAssocID="{73F1BF5F-7035-4AE3-9FE5-04321718AE4B}" presName="horzSpace2" presStyleCnt="0"/>
      <dgm:spPr/>
    </dgm:pt>
    <dgm:pt modelId="{19560B88-2B78-4326-9EB8-9ECE39303F71}" type="pres">
      <dgm:prSet presAssocID="{73F1BF5F-7035-4AE3-9FE5-04321718AE4B}" presName="tx2" presStyleLbl="revTx" presStyleIdx="6" presStyleCnt="8" custScaleY="49792"/>
      <dgm:spPr/>
    </dgm:pt>
    <dgm:pt modelId="{4A549C15-EBE1-4F5F-8BB2-575B48B26493}" type="pres">
      <dgm:prSet presAssocID="{73F1BF5F-7035-4AE3-9FE5-04321718AE4B}" presName="vert2" presStyleCnt="0"/>
      <dgm:spPr/>
    </dgm:pt>
    <dgm:pt modelId="{E54E5157-1993-48DB-94E7-A22DF8D5B922}" type="pres">
      <dgm:prSet presAssocID="{73F1BF5F-7035-4AE3-9FE5-04321718AE4B}" presName="thinLine2b" presStyleLbl="callout" presStyleIdx="5" presStyleCnt="7"/>
      <dgm:spPr/>
    </dgm:pt>
    <dgm:pt modelId="{EB46FF33-1141-4AF7-A8EB-13D0EC869C2D}" type="pres">
      <dgm:prSet presAssocID="{73F1BF5F-7035-4AE3-9FE5-04321718AE4B}" presName="vertSpace2b" presStyleCnt="0"/>
      <dgm:spPr/>
    </dgm:pt>
    <dgm:pt modelId="{903F24C1-C99D-438C-95BB-117C51D7CE3C}" type="pres">
      <dgm:prSet presAssocID="{514C9641-DE75-49F5-B6DA-06629C1382DE}" presName="horz2" presStyleCnt="0"/>
      <dgm:spPr/>
    </dgm:pt>
    <dgm:pt modelId="{6D444832-EB8E-4C5B-843E-0D716C5729DA}" type="pres">
      <dgm:prSet presAssocID="{514C9641-DE75-49F5-B6DA-06629C1382DE}" presName="horzSpace2" presStyleCnt="0"/>
      <dgm:spPr/>
    </dgm:pt>
    <dgm:pt modelId="{A7C4888E-5EC0-4316-A745-9281A0CA1E16}" type="pres">
      <dgm:prSet presAssocID="{514C9641-DE75-49F5-B6DA-06629C1382DE}" presName="tx2" presStyleLbl="revTx" presStyleIdx="7" presStyleCnt="8" custScaleY="67763"/>
      <dgm:spPr/>
    </dgm:pt>
    <dgm:pt modelId="{7D968D72-2257-4DA8-8319-0EAF3D1D18A6}" type="pres">
      <dgm:prSet presAssocID="{514C9641-DE75-49F5-B6DA-06629C1382DE}" presName="vert2" presStyleCnt="0"/>
      <dgm:spPr/>
    </dgm:pt>
    <dgm:pt modelId="{B63ECE22-D7F0-4384-927D-170F606AC1C8}" type="pres">
      <dgm:prSet presAssocID="{514C9641-DE75-49F5-B6DA-06629C1382DE}" presName="thinLine2b" presStyleLbl="callout" presStyleIdx="6" presStyleCnt="7"/>
      <dgm:spPr/>
    </dgm:pt>
    <dgm:pt modelId="{F1708189-9F99-4ACF-9379-4136471E6E6D}" type="pres">
      <dgm:prSet presAssocID="{514C9641-DE75-49F5-B6DA-06629C1382DE}" presName="vertSpace2b" presStyleCnt="0"/>
      <dgm:spPr/>
    </dgm:pt>
  </dgm:ptLst>
  <dgm:cxnLst>
    <dgm:cxn modelId="{044ADB07-B8A8-4F77-AE60-8B953AEE98D3}" srcId="{2AA111D4-DCDD-48C4-97DC-98A077B5C936}" destId="{E32E46D7-85FD-4EDC-9B91-DFFA0A883C3E}" srcOrd="0" destOrd="0" parTransId="{5F9DF65A-B274-4102-BA36-A5DD69F4489F}" sibTransId="{733F20D8-905C-410A-B1AB-AFB4AAD0613E}"/>
    <dgm:cxn modelId="{11198621-8ECA-48EC-A6C0-F38C26071523}" srcId="{D72EAB04-5B6D-4E83-AF2F-8A3658FD7C5D}" destId="{2AA111D4-DCDD-48C4-97DC-98A077B5C936}" srcOrd="0" destOrd="0" parTransId="{5E875720-13EF-4F4B-81AE-1E43AB7AAA49}" sibTransId="{B966E117-673C-40B5-8EE6-D5F0C65F7718}"/>
    <dgm:cxn modelId="{B8B2CD2B-0F98-42B9-BF97-35C59FD35F34}" type="presOf" srcId="{9759FC09-0250-4A72-9961-729445D25B8E}" destId="{D7D55032-B18D-4713-8C0F-81655B30EED4}" srcOrd="0" destOrd="0" presId="urn:microsoft.com/office/officeart/2008/layout/LinedList"/>
    <dgm:cxn modelId="{32DFCE31-9C0F-4A39-9857-F9BF10AC089A}" srcId="{2AA111D4-DCDD-48C4-97DC-98A077B5C936}" destId="{8CBD5C23-E3C5-410A-83CF-6E4A3A211796}" srcOrd="2" destOrd="0" parTransId="{BF3E9264-A167-45AF-A69B-D43F653EE0A0}" sibTransId="{D8DEBD8A-6E34-4B5A-B0B5-F28B75A3B968}"/>
    <dgm:cxn modelId="{7E478638-8690-49DA-B8C0-C56BE5094FF1}" srcId="{2AA111D4-DCDD-48C4-97DC-98A077B5C936}" destId="{6224E014-F61D-4EB7-BC0D-B686166B2C3B}" srcOrd="3" destOrd="0" parTransId="{132E1584-87B7-46B8-9DD2-03D0E3CB2FBF}" sibTransId="{7DED4666-D2A7-474A-8720-2288C7AD8A3C}"/>
    <dgm:cxn modelId="{AEA7DB67-A918-4964-99C4-AA48C55E6D37}" srcId="{2AA111D4-DCDD-48C4-97DC-98A077B5C936}" destId="{514C9641-DE75-49F5-B6DA-06629C1382DE}" srcOrd="6" destOrd="0" parTransId="{FCB8B713-7B28-493F-BF60-689EADCADB2B}" sibTransId="{A19D27CD-D799-4DA7-A0AD-A6E6582905A8}"/>
    <dgm:cxn modelId="{B4F04F4B-668B-4155-808C-EA50843C97A2}" type="presOf" srcId="{73F1BF5F-7035-4AE3-9FE5-04321718AE4B}" destId="{19560B88-2B78-4326-9EB8-9ECE39303F71}" srcOrd="0" destOrd="0" presId="urn:microsoft.com/office/officeart/2008/layout/LinedList"/>
    <dgm:cxn modelId="{8C265C7E-C2F6-4239-BE59-5C7596444017}" type="presOf" srcId="{514C9641-DE75-49F5-B6DA-06629C1382DE}" destId="{A7C4888E-5EC0-4316-A745-9281A0CA1E16}" srcOrd="0" destOrd="0" presId="urn:microsoft.com/office/officeart/2008/layout/LinedList"/>
    <dgm:cxn modelId="{F10C387F-D8B8-412C-833C-6BBA3F2BFF0A}" type="presOf" srcId="{6224E014-F61D-4EB7-BC0D-B686166B2C3B}" destId="{4F7F140E-5097-46D7-AD6F-330C14B124A3}" srcOrd="0" destOrd="0" presId="urn:microsoft.com/office/officeart/2008/layout/LinedList"/>
    <dgm:cxn modelId="{DBE4C090-07E2-42F8-AF5B-044408583714}" type="presOf" srcId="{2AA111D4-DCDD-48C4-97DC-98A077B5C936}" destId="{5EEBCDBC-3D74-44FC-8943-D476408F261A}" srcOrd="0" destOrd="0" presId="urn:microsoft.com/office/officeart/2008/layout/LinedList"/>
    <dgm:cxn modelId="{9B2081AA-764A-483E-B7B8-DF766CCC7DD4}" type="presOf" srcId="{D72EAB04-5B6D-4E83-AF2F-8A3658FD7C5D}" destId="{93A2BA86-5A3C-4543-A5A5-D6F4C9B9D8FC}" srcOrd="0" destOrd="0" presId="urn:microsoft.com/office/officeart/2008/layout/LinedList"/>
    <dgm:cxn modelId="{CA4ABCBC-DA83-40CC-9326-9190BFBA2FB8}" type="presOf" srcId="{8CBD5C23-E3C5-410A-83CF-6E4A3A211796}" destId="{DB644920-B8FF-4B54-B750-E4DD6D595D58}" srcOrd="0" destOrd="0" presId="urn:microsoft.com/office/officeart/2008/layout/LinedList"/>
    <dgm:cxn modelId="{450972C2-F94F-471C-9F20-E2DCA28F9414}" srcId="{2AA111D4-DCDD-48C4-97DC-98A077B5C936}" destId="{73F1BF5F-7035-4AE3-9FE5-04321718AE4B}" srcOrd="5" destOrd="0" parTransId="{345AA6C7-AB06-44A6-A78F-7B23E1429F92}" sibTransId="{9BF19903-5468-4D87-B46B-56FCED772C04}"/>
    <dgm:cxn modelId="{88A284D0-CEF4-44C8-A568-9E4F7142F7A5}" srcId="{2AA111D4-DCDD-48C4-97DC-98A077B5C936}" destId="{9759FC09-0250-4A72-9961-729445D25B8E}" srcOrd="1" destOrd="0" parTransId="{64AF0F85-34A7-4867-8124-4E80A112F295}" sibTransId="{A1342EDD-8C71-4E75-B757-713DB79F4F1D}"/>
    <dgm:cxn modelId="{E46DE4ED-A536-407F-BABD-896CD30E201B}" type="presOf" srcId="{E4D1C25C-820C-4D69-932D-1AF9DC5C2E44}" destId="{33B6D2FC-F301-4F50-8112-B8B2D0615805}" srcOrd="0" destOrd="0" presId="urn:microsoft.com/office/officeart/2008/layout/LinedList"/>
    <dgm:cxn modelId="{94038DEE-723B-4FF2-9DBD-9B0D6868ACDD}" srcId="{2AA111D4-DCDD-48C4-97DC-98A077B5C936}" destId="{E4D1C25C-820C-4D69-932D-1AF9DC5C2E44}" srcOrd="4" destOrd="0" parTransId="{5448EC08-916B-498C-9C5A-28C9BE5ABA49}" sibTransId="{4F974CB5-70E5-479D-91DE-C7D2AC1B5B18}"/>
    <dgm:cxn modelId="{ADC92AFB-1F21-4945-8818-165F22706C5B}" type="presOf" srcId="{E32E46D7-85FD-4EDC-9B91-DFFA0A883C3E}" destId="{91E9FBD9-01F5-4F0A-BA2D-D2D3E5035EB0}" srcOrd="0" destOrd="0" presId="urn:microsoft.com/office/officeart/2008/layout/LinedList"/>
    <dgm:cxn modelId="{90FE6D2E-777E-4530-BE0D-C4DB6C75C767}" type="presParOf" srcId="{93A2BA86-5A3C-4543-A5A5-D6F4C9B9D8FC}" destId="{2243D5F3-88FC-412D-8984-4AF8FD081F4C}" srcOrd="0" destOrd="0" presId="urn:microsoft.com/office/officeart/2008/layout/LinedList"/>
    <dgm:cxn modelId="{27F5741A-B7AF-45E2-B67E-6B843682E74A}" type="presParOf" srcId="{93A2BA86-5A3C-4543-A5A5-D6F4C9B9D8FC}" destId="{177D45C4-E7A4-4E7D-B87A-830A16980361}" srcOrd="1" destOrd="0" presId="urn:microsoft.com/office/officeart/2008/layout/LinedList"/>
    <dgm:cxn modelId="{ACC56D5B-D260-4421-B406-0C145F3C6312}" type="presParOf" srcId="{177D45C4-E7A4-4E7D-B87A-830A16980361}" destId="{5EEBCDBC-3D74-44FC-8943-D476408F261A}" srcOrd="0" destOrd="0" presId="urn:microsoft.com/office/officeart/2008/layout/LinedList"/>
    <dgm:cxn modelId="{6AAA59C6-466C-4CAE-9F0C-1E409C64AB90}" type="presParOf" srcId="{177D45C4-E7A4-4E7D-B87A-830A16980361}" destId="{79EEA448-6190-49F0-BE11-CB54E9B2B6DF}" srcOrd="1" destOrd="0" presId="urn:microsoft.com/office/officeart/2008/layout/LinedList"/>
    <dgm:cxn modelId="{58277449-BB0C-4089-AF2F-DE5FC3239C32}" type="presParOf" srcId="{79EEA448-6190-49F0-BE11-CB54E9B2B6DF}" destId="{6BCE76AD-BBE6-49E6-9095-05179E46DEF0}" srcOrd="0" destOrd="0" presId="urn:microsoft.com/office/officeart/2008/layout/LinedList"/>
    <dgm:cxn modelId="{7E21B5A7-68E9-4768-AF9D-CF57ABB62A62}" type="presParOf" srcId="{79EEA448-6190-49F0-BE11-CB54E9B2B6DF}" destId="{8A109318-2882-4B75-8C76-598D3D7E9F5D}" srcOrd="1" destOrd="0" presId="urn:microsoft.com/office/officeart/2008/layout/LinedList"/>
    <dgm:cxn modelId="{786412EC-D988-40B1-8F74-8EDA7BAD66B9}" type="presParOf" srcId="{8A109318-2882-4B75-8C76-598D3D7E9F5D}" destId="{044EE4CF-0736-47A3-B272-2EDAD11C0988}" srcOrd="0" destOrd="0" presId="urn:microsoft.com/office/officeart/2008/layout/LinedList"/>
    <dgm:cxn modelId="{E879216D-8A49-42EC-96E4-C7E7858356CD}" type="presParOf" srcId="{8A109318-2882-4B75-8C76-598D3D7E9F5D}" destId="{91E9FBD9-01F5-4F0A-BA2D-D2D3E5035EB0}" srcOrd="1" destOrd="0" presId="urn:microsoft.com/office/officeart/2008/layout/LinedList"/>
    <dgm:cxn modelId="{B131EF34-C117-4B62-83C6-24C316A884DF}" type="presParOf" srcId="{8A109318-2882-4B75-8C76-598D3D7E9F5D}" destId="{157A07ED-4D2E-4FEC-B471-D51309FFF27E}" srcOrd="2" destOrd="0" presId="urn:microsoft.com/office/officeart/2008/layout/LinedList"/>
    <dgm:cxn modelId="{9989F12D-6315-479E-8CA3-DD63CBF9D83B}" type="presParOf" srcId="{79EEA448-6190-49F0-BE11-CB54E9B2B6DF}" destId="{7278D618-EA44-417D-9059-441EEF4CA700}" srcOrd="2" destOrd="0" presId="urn:microsoft.com/office/officeart/2008/layout/LinedList"/>
    <dgm:cxn modelId="{A2F885D9-C52A-4495-993A-99DEC63BA93F}" type="presParOf" srcId="{79EEA448-6190-49F0-BE11-CB54E9B2B6DF}" destId="{86BB8910-8653-479E-BFDF-FDC6749398CE}" srcOrd="3" destOrd="0" presId="urn:microsoft.com/office/officeart/2008/layout/LinedList"/>
    <dgm:cxn modelId="{447BE319-A1B1-4B19-9F10-DC6E578B0C21}" type="presParOf" srcId="{79EEA448-6190-49F0-BE11-CB54E9B2B6DF}" destId="{77B66376-9482-4565-9794-9A662B97FD26}" srcOrd="4" destOrd="0" presId="urn:microsoft.com/office/officeart/2008/layout/LinedList"/>
    <dgm:cxn modelId="{B3442119-A4AB-464E-9910-7467D440E898}" type="presParOf" srcId="{77B66376-9482-4565-9794-9A662B97FD26}" destId="{E0CA0B39-7351-4BD9-B75B-755A292499AC}" srcOrd="0" destOrd="0" presId="urn:microsoft.com/office/officeart/2008/layout/LinedList"/>
    <dgm:cxn modelId="{61A94067-FEC5-4785-BD7B-24D46E8E2E1B}" type="presParOf" srcId="{77B66376-9482-4565-9794-9A662B97FD26}" destId="{D7D55032-B18D-4713-8C0F-81655B30EED4}" srcOrd="1" destOrd="0" presId="urn:microsoft.com/office/officeart/2008/layout/LinedList"/>
    <dgm:cxn modelId="{6CEC5FA1-C3E1-422E-8743-AEAAF5E9681F}" type="presParOf" srcId="{77B66376-9482-4565-9794-9A662B97FD26}" destId="{64268794-2452-4124-80E5-F84E79769613}" srcOrd="2" destOrd="0" presId="urn:microsoft.com/office/officeart/2008/layout/LinedList"/>
    <dgm:cxn modelId="{86BC673A-D1F0-4F39-84B0-D1CCEDAE1526}" type="presParOf" srcId="{79EEA448-6190-49F0-BE11-CB54E9B2B6DF}" destId="{F3E90C63-92CC-482B-AFFC-4D618037A4F1}" srcOrd="5" destOrd="0" presId="urn:microsoft.com/office/officeart/2008/layout/LinedList"/>
    <dgm:cxn modelId="{3961F83F-81E5-4BB0-A15C-7B24962B784E}" type="presParOf" srcId="{79EEA448-6190-49F0-BE11-CB54E9B2B6DF}" destId="{19EB3FFD-6127-4FA8-A6D5-8346A3470466}" srcOrd="6" destOrd="0" presId="urn:microsoft.com/office/officeart/2008/layout/LinedList"/>
    <dgm:cxn modelId="{A56233AF-65D9-45E6-B35E-3BC2702F6380}" type="presParOf" srcId="{79EEA448-6190-49F0-BE11-CB54E9B2B6DF}" destId="{023FAAD5-2744-4B5C-9684-B2AF4D30A628}" srcOrd="7" destOrd="0" presId="urn:microsoft.com/office/officeart/2008/layout/LinedList"/>
    <dgm:cxn modelId="{EF8386FA-15B8-4C7D-8B00-9F5A17A916B6}" type="presParOf" srcId="{023FAAD5-2744-4B5C-9684-B2AF4D30A628}" destId="{5EEDCE78-CE69-4954-89FA-949B22CE70BB}" srcOrd="0" destOrd="0" presId="urn:microsoft.com/office/officeart/2008/layout/LinedList"/>
    <dgm:cxn modelId="{D9D8C177-8F65-4912-BF3B-0FD6BD155AC8}" type="presParOf" srcId="{023FAAD5-2744-4B5C-9684-B2AF4D30A628}" destId="{DB644920-B8FF-4B54-B750-E4DD6D595D58}" srcOrd="1" destOrd="0" presId="urn:microsoft.com/office/officeart/2008/layout/LinedList"/>
    <dgm:cxn modelId="{BCE73F61-E46E-4154-9CD4-DEA84694E700}" type="presParOf" srcId="{023FAAD5-2744-4B5C-9684-B2AF4D30A628}" destId="{2392F3A8-458C-4475-A73D-855F8E0B62BE}" srcOrd="2" destOrd="0" presId="urn:microsoft.com/office/officeart/2008/layout/LinedList"/>
    <dgm:cxn modelId="{E43DB78D-C9C8-4B55-B64A-1979241E1CC7}" type="presParOf" srcId="{79EEA448-6190-49F0-BE11-CB54E9B2B6DF}" destId="{D2E467AA-71A7-4C9B-9EFD-5B72CF035E67}" srcOrd="8" destOrd="0" presId="urn:microsoft.com/office/officeart/2008/layout/LinedList"/>
    <dgm:cxn modelId="{7FE47463-ADD3-4659-BB40-45EE69447F5C}" type="presParOf" srcId="{79EEA448-6190-49F0-BE11-CB54E9B2B6DF}" destId="{6F551A98-B9DB-4717-8942-9E78EB715BA4}" srcOrd="9" destOrd="0" presId="urn:microsoft.com/office/officeart/2008/layout/LinedList"/>
    <dgm:cxn modelId="{0FC59430-1121-411C-9732-28C290EB46C1}" type="presParOf" srcId="{79EEA448-6190-49F0-BE11-CB54E9B2B6DF}" destId="{2669FC52-7217-4CB4-B9F0-29DA08ABC00D}" srcOrd="10" destOrd="0" presId="urn:microsoft.com/office/officeart/2008/layout/LinedList"/>
    <dgm:cxn modelId="{B39D4A5F-587F-484B-B16B-7AC84CB44331}" type="presParOf" srcId="{2669FC52-7217-4CB4-B9F0-29DA08ABC00D}" destId="{87EDF80B-8325-4627-970D-1A190A115C5C}" srcOrd="0" destOrd="0" presId="urn:microsoft.com/office/officeart/2008/layout/LinedList"/>
    <dgm:cxn modelId="{DB652609-630D-4863-BE61-B88B3E908CD1}" type="presParOf" srcId="{2669FC52-7217-4CB4-B9F0-29DA08ABC00D}" destId="{4F7F140E-5097-46D7-AD6F-330C14B124A3}" srcOrd="1" destOrd="0" presId="urn:microsoft.com/office/officeart/2008/layout/LinedList"/>
    <dgm:cxn modelId="{E10CE607-A7D8-41A1-8054-C7CCBBC45861}" type="presParOf" srcId="{2669FC52-7217-4CB4-B9F0-29DA08ABC00D}" destId="{32FCD020-0D2D-46BB-9DFD-240682DBF58A}" srcOrd="2" destOrd="0" presId="urn:microsoft.com/office/officeart/2008/layout/LinedList"/>
    <dgm:cxn modelId="{6B854C0C-4F18-470C-826C-FDB8BA72131A}" type="presParOf" srcId="{79EEA448-6190-49F0-BE11-CB54E9B2B6DF}" destId="{A31165C1-ACB8-46A6-A7BF-4F2D478D0A00}" srcOrd="11" destOrd="0" presId="urn:microsoft.com/office/officeart/2008/layout/LinedList"/>
    <dgm:cxn modelId="{4A905572-EAF2-485C-B300-849B2F2E48E1}" type="presParOf" srcId="{79EEA448-6190-49F0-BE11-CB54E9B2B6DF}" destId="{BB0C2280-6B6F-49D2-8741-B683B20820D6}" srcOrd="12" destOrd="0" presId="urn:microsoft.com/office/officeart/2008/layout/LinedList"/>
    <dgm:cxn modelId="{C3529E92-D5E0-473E-AA73-F0A4C297DC32}" type="presParOf" srcId="{79EEA448-6190-49F0-BE11-CB54E9B2B6DF}" destId="{47B504A5-8BFB-4BF3-95E2-6948290E8C92}" srcOrd="13" destOrd="0" presId="urn:microsoft.com/office/officeart/2008/layout/LinedList"/>
    <dgm:cxn modelId="{6A766873-DE18-4B98-8EBF-2A95FB8F258B}" type="presParOf" srcId="{47B504A5-8BFB-4BF3-95E2-6948290E8C92}" destId="{377BFE47-7390-40EA-A36A-A8E3D4D02234}" srcOrd="0" destOrd="0" presId="urn:microsoft.com/office/officeart/2008/layout/LinedList"/>
    <dgm:cxn modelId="{30403EFB-D9F0-4C91-B7ED-DA96F5AD0961}" type="presParOf" srcId="{47B504A5-8BFB-4BF3-95E2-6948290E8C92}" destId="{33B6D2FC-F301-4F50-8112-B8B2D0615805}" srcOrd="1" destOrd="0" presId="urn:microsoft.com/office/officeart/2008/layout/LinedList"/>
    <dgm:cxn modelId="{CCAC303A-853B-42AB-9DD1-F9CD205A0AB9}" type="presParOf" srcId="{47B504A5-8BFB-4BF3-95E2-6948290E8C92}" destId="{E1F71E79-DABB-4FD1-AE0D-058491D2CDC6}" srcOrd="2" destOrd="0" presId="urn:microsoft.com/office/officeart/2008/layout/LinedList"/>
    <dgm:cxn modelId="{9C4F1F70-8EF2-43E3-8059-273921125DCA}" type="presParOf" srcId="{79EEA448-6190-49F0-BE11-CB54E9B2B6DF}" destId="{09072E7D-A4F6-48BC-A360-29E8C6CFD166}" srcOrd="14" destOrd="0" presId="urn:microsoft.com/office/officeart/2008/layout/LinedList"/>
    <dgm:cxn modelId="{2A09BBBA-AA9A-44CE-B5B3-EE9CA966CBE7}" type="presParOf" srcId="{79EEA448-6190-49F0-BE11-CB54E9B2B6DF}" destId="{D6244A38-D7D6-4197-87DD-71CF398511E6}" srcOrd="15" destOrd="0" presId="urn:microsoft.com/office/officeart/2008/layout/LinedList"/>
    <dgm:cxn modelId="{BAF9F175-66D6-4F91-AA63-C68250AF7463}" type="presParOf" srcId="{79EEA448-6190-49F0-BE11-CB54E9B2B6DF}" destId="{93E6648A-114F-4FEA-8586-F654AF03AB95}" srcOrd="16" destOrd="0" presId="urn:microsoft.com/office/officeart/2008/layout/LinedList"/>
    <dgm:cxn modelId="{F83690B9-E1D1-4444-A7F7-A9708D481818}" type="presParOf" srcId="{93E6648A-114F-4FEA-8586-F654AF03AB95}" destId="{4068B7D7-ABFE-434B-8B28-AB06ACCB7995}" srcOrd="0" destOrd="0" presId="urn:microsoft.com/office/officeart/2008/layout/LinedList"/>
    <dgm:cxn modelId="{B9CB4384-D252-49E9-855E-D4A8D835DD95}" type="presParOf" srcId="{93E6648A-114F-4FEA-8586-F654AF03AB95}" destId="{19560B88-2B78-4326-9EB8-9ECE39303F71}" srcOrd="1" destOrd="0" presId="urn:microsoft.com/office/officeart/2008/layout/LinedList"/>
    <dgm:cxn modelId="{42B9F7B2-D978-4BA7-B748-FF52F883504F}" type="presParOf" srcId="{93E6648A-114F-4FEA-8586-F654AF03AB95}" destId="{4A549C15-EBE1-4F5F-8BB2-575B48B26493}" srcOrd="2" destOrd="0" presId="urn:microsoft.com/office/officeart/2008/layout/LinedList"/>
    <dgm:cxn modelId="{8C7C5CE8-D516-46D0-86E8-3EE67738CCD8}" type="presParOf" srcId="{79EEA448-6190-49F0-BE11-CB54E9B2B6DF}" destId="{E54E5157-1993-48DB-94E7-A22DF8D5B922}" srcOrd="17" destOrd="0" presId="urn:microsoft.com/office/officeart/2008/layout/LinedList"/>
    <dgm:cxn modelId="{AFC2D65A-7430-4498-9E65-58861D5F9D95}" type="presParOf" srcId="{79EEA448-6190-49F0-BE11-CB54E9B2B6DF}" destId="{EB46FF33-1141-4AF7-A8EB-13D0EC869C2D}" srcOrd="18" destOrd="0" presId="urn:microsoft.com/office/officeart/2008/layout/LinedList"/>
    <dgm:cxn modelId="{6CC4BD1D-36B1-4B9C-8BAF-1AE6BE56C9B6}" type="presParOf" srcId="{79EEA448-6190-49F0-BE11-CB54E9B2B6DF}" destId="{903F24C1-C99D-438C-95BB-117C51D7CE3C}" srcOrd="19" destOrd="0" presId="urn:microsoft.com/office/officeart/2008/layout/LinedList"/>
    <dgm:cxn modelId="{104D7C25-0788-4D95-B48F-5E2198C1AFCA}" type="presParOf" srcId="{903F24C1-C99D-438C-95BB-117C51D7CE3C}" destId="{6D444832-EB8E-4C5B-843E-0D716C5729DA}" srcOrd="0" destOrd="0" presId="urn:microsoft.com/office/officeart/2008/layout/LinedList"/>
    <dgm:cxn modelId="{A7650700-21F4-45FC-A05E-1B5B5BAEBD1D}" type="presParOf" srcId="{903F24C1-C99D-438C-95BB-117C51D7CE3C}" destId="{A7C4888E-5EC0-4316-A745-9281A0CA1E16}" srcOrd="1" destOrd="0" presId="urn:microsoft.com/office/officeart/2008/layout/LinedList"/>
    <dgm:cxn modelId="{DC059A0D-D0AD-4895-A2D0-6AB5B587686C}" type="presParOf" srcId="{903F24C1-C99D-438C-95BB-117C51D7CE3C}" destId="{7D968D72-2257-4DA8-8319-0EAF3D1D18A6}" srcOrd="2" destOrd="0" presId="urn:microsoft.com/office/officeart/2008/layout/LinedList"/>
    <dgm:cxn modelId="{18D8FD56-5F92-4D15-B73F-B8C94AFE5B04}" type="presParOf" srcId="{79EEA448-6190-49F0-BE11-CB54E9B2B6DF}" destId="{B63ECE22-D7F0-4384-927D-170F606AC1C8}" srcOrd="20" destOrd="0" presId="urn:microsoft.com/office/officeart/2008/layout/LinedList"/>
    <dgm:cxn modelId="{3A206151-2716-4E2A-9A8A-D45D2ED47AF4}" type="presParOf" srcId="{79EEA448-6190-49F0-BE11-CB54E9B2B6DF}" destId="{F1708189-9F99-4ACF-9379-4136471E6E6D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3D5F3-88FC-412D-8984-4AF8FD081F4C}">
      <dsp:nvSpPr>
        <dsp:cNvPr id="0" name=""/>
        <dsp:cNvSpPr/>
      </dsp:nvSpPr>
      <dsp:spPr>
        <a:xfrm>
          <a:off x="0" y="2943"/>
          <a:ext cx="967573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EBCDBC-3D74-44FC-8943-D476408F261A}">
      <dsp:nvSpPr>
        <dsp:cNvPr id="0" name=""/>
        <dsp:cNvSpPr/>
      </dsp:nvSpPr>
      <dsp:spPr>
        <a:xfrm>
          <a:off x="0" y="2943"/>
          <a:ext cx="1935147" cy="6023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Проведены:</a:t>
          </a:r>
        </a:p>
      </dsp:txBody>
      <dsp:txXfrm>
        <a:off x="0" y="2943"/>
        <a:ext cx="1935147" cy="6023378"/>
      </dsp:txXfrm>
    </dsp:sp>
    <dsp:sp modelId="{91E9FBD9-01F5-4F0A-BA2D-D2D3E5035EB0}">
      <dsp:nvSpPr>
        <dsp:cNvPr id="0" name=""/>
        <dsp:cNvSpPr/>
      </dsp:nvSpPr>
      <dsp:spPr>
        <a:xfrm>
          <a:off x="2080283" y="57648"/>
          <a:ext cx="7595454" cy="767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деятельности Палаты имущественных и земельных отношений Лаишевского муниципального района Республики Татарстан;</a:t>
          </a:r>
        </a:p>
      </dsp:txBody>
      <dsp:txXfrm>
        <a:off x="2080283" y="57648"/>
        <a:ext cx="7595454" cy="767044"/>
      </dsp:txXfrm>
    </dsp:sp>
    <dsp:sp modelId="{7278D618-EA44-417D-9059-441EEF4CA700}">
      <dsp:nvSpPr>
        <dsp:cNvPr id="0" name=""/>
        <dsp:cNvSpPr/>
      </dsp:nvSpPr>
      <dsp:spPr>
        <a:xfrm>
          <a:off x="1935147" y="824693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7D55032-B18D-4713-8C0F-81655B30EED4}">
      <dsp:nvSpPr>
        <dsp:cNvPr id="0" name=""/>
        <dsp:cNvSpPr/>
      </dsp:nvSpPr>
      <dsp:spPr>
        <a:xfrm>
          <a:off x="2080283" y="879397"/>
          <a:ext cx="7595454" cy="850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 деятельности (в т.ч. штатной численности) единой дежурно-диспетчерской службы Лаишевского муниципального района Республики Татарстан;</a:t>
          </a:r>
        </a:p>
      </dsp:txBody>
      <dsp:txXfrm>
        <a:off x="2080283" y="879397"/>
        <a:ext cx="7595454" cy="850906"/>
      </dsp:txXfrm>
    </dsp:sp>
    <dsp:sp modelId="{F3E90C63-92CC-482B-AFFC-4D618037A4F1}">
      <dsp:nvSpPr>
        <dsp:cNvPr id="0" name=""/>
        <dsp:cNvSpPr/>
      </dsp:nvSpPr>
      <dsp:spPr>
        <a:xfrm>
          <a:off x="1935147" y="1730304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B644920-B8FF-4B54-B750-E4DD6D595D58}">
      <dsp:nvSpPr>
        <dsp:cNvPr id="0" name=""/>
        <dsp:cNvSpPr/>
      </dsp:nvSpPr>
      <dsp:spPr>
        <a:xfrm>
          <a:off x="2080283" y="1785008"/>
          <a:ext cx="7595454" cy="742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деятельности автономной некоммерческой организации «Фонд развития города Иннополис»;</a:t>
          </a:r>
        </a:p>
      </dsp:txBody>
      <dsp:txXfrm>
        <a:off x="2080283" y="1785008"/>
        <a:ext cx="7595454" cy="742646"/>
      </dsp:txXfrm>
    </dsp:sp>
    <dsp:sp modelId="{D2E467AA-71A7-4C9B-9EFD-5B72CF035E67}">
      <dsp:nvSpPr>
        <dsp:cNvPr id="0" name=""/>
        <dsp:cNvSpPr/>
      </dsp:nvSpPr>
      <dsp:spPr>
        <a:xfrm>
          <a:off x="1935147" y="2527655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F7F140E-5097-46D7-AD6F-330C14B124A3}">
      <dsp:nvSpPr>
        <dsp:cNvPr id="0" name=""/>
        <dsp:cNvSpPr/>
      </dsp:nvSpPr>
      <dsp:spPr>
        <a:xfrm>
          <a:off x="2080283" y="2582359"/>
          <a:ext cx="7595454" cy="1091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Функциональный анализ деятельности отдела архитектуры и градостроительства, и отдела строительства, ЖКХ и учета жилого фонда Исполнительного комитета Лаишевского муниципального района Республики Татарстан;</a:t>
          </a:r>
        </a:p>
      </dsp:txBody>
      <dsp:txXfrm>
        <a:off x="2080283" y="2582359"/>
        <a:ext cx="7595454" cy="1091781"/>
      </dsp:txXfrm>
    </dsp:sp>
    <dsp:sp modelId="{A31165C1-ACB8-46A6-A7BF-4F2D478D0A00}">
      <dsp:nvSpPr>
        <dsp:cNvPr id="0" name=""/>
        <dsp:cNvSpPr/>
      </dsp:nvSpPr>
      <dsp:spPr>
        <a:xfrm>
          <a:off x="1935147" y="3674141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3B6D2FC-F301-4F50-8112-B8B2D0615805}">
      <dsp:nvSpPr>
        <dsp:cNvPr id="0" name=""/>
        <dsp:cNvSpPr/>
      </dsp:nvSpPr>
      <dsp:spPr>
        <a:xfrm>
          <a:off x="2080283" y="3728846"/>
          <a:ext cx="7595454" cy="84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Функциональный анализ деятельности органов местного самоуправления Верхнеуслонского муниципального района Республики Татарстан;</a:t>
          </a:r>
        </a:p>
      </dsp:txBody>
      <dsp:txXfrm>
        <a:off x="2080283" y="3728846"/>
        <a:ext cx="7595454" cy="843094"/>
      </dsp:txXfrm>
    </dsp:sp>
    <dsp:sp modelId="{09072E7D-A4F6-48BC-A360-29E8C6CFD166}">
      <dsp:nvSpPr>
        <dsp:cNvPr id="0" name=""/>
        <dsp:cNvSpPr/>
      </dsp:nvSpPr>
      <dsp:spPr>
        <a:xfrm>
          <a:off x="1935147" y="4571941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9560B88-2B78-4326-9EB8-9ECE39303F71}">
      <dsp:nvSpPr>
        <dsp:cNvPr id="0" name=""/>
        <dsp:cNvSpPr/>
      </dsp:nvSpPr>
      <dsp:spPr>
        <a:xfrm>
          <a:off x="2080283" y="4626645"/>
          <a:ext cx="7595454" cy="5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Расчет затрат на создание и обеспечение деятельности 7 звеньев газодымозащитной службы;</a:t>
          </a:r>
        </a:p>
      </dsp:txBody>
      <dsp:txXfrm>
        <a:off x="2080283" y="4626645"/>
        <a:ext cx="7595454" cy="544769"/>
      </dsp:txXfrm>
    </dsp:sp>
    <dsp:sp modelId="{E54E5157-1993-48DB-94E7-A22DF8D5B922}">
      <dsp:nvSpPr>
        <dsp:cNvPr id="0" name=""/>
        <dsp:cNvSpPr/>
      </dsp:nvSpPr>
      <dsp:spPr>
        <a:xfrm>
          <a:off x="1935147" y="5171414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7C4888E-5EC0-4316-A745-9281A0CA1E16}">
      <dsp:nvSpPr>
        <dsp:cNvPr id="0" name=""/>
        <dsp:cNvSpPr/>
      </dsp:nvSpPr>
      <dsp:spPr>
        <a:xfrm>
          <a:off x="2080283" y="5226119"/>
          <a:ext cx="7595454" cy="74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Расчет фонда оплаты труда дополнительных работников ЕДДС Пестречинского муниципального района Республики Татарстан</a:t>
          </a:r>
        </a:p>
      </dsp:txBody>
      <dsp:txXfrm>
        <a:off x="2080283" y="5226119"/>
        <a:ext cx="7595454" cy="741388"/>
      </dsp:txXfrm>
    </dsp:sp>
    <dsp:sp modelId="{B63ECE22-D7F0-4384-927D-170F606AC1C8}">
      <dsp:nvSpPr>
        <dsp:cNvPr id="0" name=""/>
        <dsp:cNvSpPr/>
      </dsp:nvSpPr>
      <dsp:spPr>
        <a:xfrm>
          <a:off x="1935147" y="5967507"/>
          <a:ext cx="7740590" cy="0"/>
        </a:xfrm>
        <a:prstGeom prst="line">
          <a:avLst/>
        </a:prstGeom>
        <a:noFill/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802" y="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20B2C2BD-7AAA-4368-87EF-B1C2AF21E6B9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AFF1F7A3-776C-43D5-9A36-706E75C8C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7434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2" y="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A2D367F2-6B20-4BF0-B624-5C8045896A87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670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3"/>
            <a:ext cx="7941310" cy="2676585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3" cy="341064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8DBAB967-A299-46EE-9CB4-5B25AA0AD3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871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3888-BB5A-4E31-A418-59F0CF0A9E38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4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9364-BE2E-4FC7-9F61-D58F33581DC8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2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0686-4DBA-45EF-86DD-EADF8C783148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3B83-8FE7-47C5-AB67-C905FAB2F45F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4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B98-F166-416E-930F-403FEE03D819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7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6F3-E50D-4449-BEAC-C18913B886DD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6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4A09-5CC7-4B1A-81C6-0D8345330FF9}" type="datetime1">
              <a:rPr lang="ru-RU" smtClean="0"/>
              <a:t>16.02.2024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5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4744-42BA-4B2C-A9EA-7E531FBBE7C5}" type="datetime1">
              <a:rPr lang="ru-RU" smtClean="0"/>
              <a:t>16.02.2024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8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D87C-8620-49C7-B13B-DF3A10470B03}" type="datetime1">
              <a:rPr lang="ru-RU" smtClean="0"/>
              <a:t>16.02.2024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3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8F9-77FE-46E3-9411-F03FD07F4ECE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D0C6-D277-4DC1-BDB9-884F675091AF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A6C6-1D40-4111-85B9-EFFCB60E0602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C01CD-0B2E-4553-AA4D-87CB14C3C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9633B7-5FC9-4454-9496-0D1D028E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A3A1E5-E88E-4C31-AAB9-E2E0B69C5CCB}"/>
              </a:ext>
            </a:extLst>
          </p:cNvPr>
          <p:cNvSpPr txBox="1"/>
          <p:nvPr/>
        </p:nvSpPr>
        <p:spPr>
          <a:xfrm>
            <a:off x="2139049" y="1926184"/>
            <a:ext cx="8443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РЕГИОНАЛЬНОЙ ПОЛИТИКИ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 И ЗАДАЧАХ НА 2024 ГОД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4AAAD-0845-8538-4CE6-7FED219E1DE7}"/>
              </a:ext>
            </a:extLst>
          </p:cNvPr>
          <p:cNvSpPr txBox="1"/>
          <p:nvPr/>
        </p:nvSpPr>
        <p:spPr>
          <a:xfrm>
            <a:off x="2467175" y="6202461"/>
            <a:ext cx="7787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Казань, 16 февраля 2024 г.</a:t>
            </a:r>
          </a:p>
        </p:txBody>
      </p:sp>
    </p:spTree>
    <p:extLst>
      <p:ext uri="{BB962C8B-B14F-4D97-AF65-F5344CB8AC3E}">
        <p14:creationId xmlns:p14="http://schemas.microsoft.com/office/powerpoint/2010/main" val="87961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BC2C4A-8841-4DAC-8754-EDEAD48CE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028" y="2859666"/>
            <a:ext cx="10515600" cy="729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algn="ctr"/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3C3335-C524-407C-BA39-50A95D255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11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D987FB-DFAC-48D2-C837-15DBA0AA52D2}"/>
              </a:ext>
            </a:extLst>
          </p:cNvPr>
          <p:cNvSpPr txBox="1"/>
          <p:nvPr/>
        </p:nvSpPr>
        <p:spPr>
          <a:xfrm>
            <a:off x="576813" y="136733"/>
            <a:ext cx="11165107" cy="6620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indent="358775" algn="just"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2000" dirty="0"/>
              <a:t>НАПРАВЛЕНИЯ РАБОТЫ ОТДЕЛА:</a:t>
            </a:r>
          </a:p>
          <a:p>
            <a:endParaRPr lang="ru-RU" sz="20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ru-RU" sz="2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процессов социально-экономических преобразований и выработка </a:t>
            </a:r>
            <a:r>
              <a:rPr lang="ru-RU" sz="20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предложений, обеспечивающих осуществление реформ в сфере государственного, муниципального управления, регионального развития, управления финансами;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ru-RU" sz="2000" spc="-50" dirty="0">
                <a:solidFill>
                  <a:srgbClr val="000000"/>
                </a:solidFill>
              </a:rPr>
              <a:t>проведение экспертизы инвестиционных проектов, нормативных правовых актов, подготавливаемых РОИВ в сфере государственного, муниципального управления, регионального развития, управления финансами;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ru-RU" sz="2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аналитическое и информационное обслуживание Администрации Раиса </a:t>
            </a:r>
            <a:r>
              <a:rPr lang="ru-RU" sz="2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Республики Татарстан, Государственного Совета Республики Татарстан, Аппарата </a:t>
            </a:r>
            <a:r>
              <a:rPr lang="ru-RU" sz="2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Кабинета Министров Республики Татарстан, министерств и ведомств Республики </a:t>
            </a:r>
            <a:r>
              <a:rPr lang="ru-RU" sz="20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Татарстан и организаций местного самоуправления Республики Татарстан в сфере государственного, муниципального управления, регионального развития, управления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финансами;</a:t>
            </a:r>
          </a:p>
          <a:p>
            <a:pPr marL="365760" marR="18415" indent="-342900" algn="just">
              <a:lnSpc>
                <a:spcPts val="1855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ru-RU" sz="2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научно-методическое обеспечение функционирования органов государственной </a:t>
            </a:r>
            <a:r>
              <a:rPr lang="ru-RU" sz="20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муниципальной власти в сфере государственного, муниципального управления,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регионального развития, управления финансами;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5760" marR="20320" indent="-342900">
              <a:lnSpc>
                <a:spcPts val="1855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ru-RU" sz="2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последствий социально-экономических преобразований в сфере </a:t>
            </a:r>
            <a:r>
              <a:rPr lang="ru-RU" sz="20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государственного, муниципального управления, регионального развития, управления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финансами;</a:t>
            </a:r>
          </a:p>
          <a:p>
            <a:pPr marL="354330" marR="25400" indent="-342900" algn="just">
              <a:lnSpc>
                <a:spcPts val="1855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ru-RU" sz="2000" spc="-50" dirty="0">
                <a:solidFill>
                  <a:srgbClr val="000000"/>
                </a:solidFill>
              </a:rPr>
              <a:t>подготовка предложений по совершенствованию системы муниципального управления.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8243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9D8852B4-B445-D193-CF12-6D3A9095CD2D}"/>
              </a:ext>
            </a:extLst>
          </p:cNvPr>
          <p:cNvSpPr txBox="1"/>
          <p:nvPr/>
        </p:nvSpPr>
        <p:spPr>
          <a:xfrm>
            <a:off x="794759" y="16803"/>
            <a:ext cx="11314631" cy="584775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sz="1600" dirty="0"/>
              <a:t>1. Анализ процессов социально-экономических преобразований и выработка предложений, обеспечивающих осуществление реформ в сфере государственного, муниципального управления, регионального развития, управления финансами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C40C8C-8763-F91C-1C04-2AD60D9D954E}"/>
              </a:ext>
            </a:extLst>
          </p:cNvPr>
          <p:cNvSpPr/>
          <p:nvPr/>
        </p:nvSpPr>
        <p:spPr>
          <a:xfrm>
            <a:off x="567891" y="696143"/>
            <a:ext cx="1982804" cy="6070412"/>
          </a:xfrm>
          <a:prstGeom prst="rect">
            <a:avLst/>
          </a:prstGeom>
          <a:ln w="19050">
            <a:solidFill>
              <a:srgbClr val="FF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данного направления в 2023 году отделом были подготовлены 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и нормативных документов с комплексами управленческих решений республиканского и муниципального уровней, в том числе наиболее значимые: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BE12A1-EDEF-2B1E-39A2-0C5725A8DCC8}"/>
              </a:ext>
            </a:extLst>
          </p:cNvPr>
          <p:cNvSpPr/>
          <p:nvPr/>
        </p:nvSpPr>
        <p:spPr>
          <a:xfrm>
            <a:off x="2945331" y="670021"/>
            <a:ext cx="9164059" cy="6432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Актуализированный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Кодификатор функций муниципального управления ведется в соответствии с изменениями в законодательстве (актуальная редакция размещена на сайте ГБУ «ЦЭСИ РТ») и мониторинг паспортов МО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5AB79B-AA73-0F53-9C0E-E4108AEB27AB}"/>
              </a:ext>
            </a:extLst>
          </p:cNvPr>
          <p:cNvSpPr/>
          <p:nvPr/>
        </p:nvSpPr>
        <p:spPr>
          <a:xfrm>
            <a:off x="2945331" y="1378666"/>
            <a:ext cx="9164059" cy="1355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КМ РТ «Об установлении численности и должностей работников органов местного самоуправления муниципальных районов и городских округов Республики Татарстан, осуществляющих государственные полномочия Республики Татарстан в области долевого строительства многоквартирных домов и (или) иных объектов недвижимости, а также в области деятельности жилищно-строительных кооперативов, связанной с привлечением средств членов кооператива для строительства многоквартирного дома, на 2024 -2026 годы»,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постановлением КМ РТ  от 01.11.2023 № 1398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39FFF27-A347-EAFA-E84F-DBF44C5EB5C9}"/>
              </a:ext>
            </a:extLst>
          </p:cNvPr>
          <p:cNvSpPr/>
          <p:nvPr/>
        </p:nvSpPr>
        <p:spPr>
          <a:xfrm>
            <a:off x="2945331" y="2799509"/>
            <a:ext cx="9164059" cy="1785780"/>
          </a:xfrm>
          <a:prstGeom prst="rect">
            <a:avLst/>
          </a:prstGeom>
          <a:ln>
            <a:solidFill>
              <a:srgbClr val="FF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КМ РТ «О внесении изменения в Порядок предоставления из бюджета Республики Татарстан иных межбюджетных трансфертов бюджетам муниципальных образований  Республики  Татарстан  на  решение  вопросов  местного  значения, осуществляемое  с  привлечением  средств  самообложения  граждан,  утвержденный постановлением Кабинета Министров Республики Татарстан от 22.11.2013 № 909 «Об утверждении  Порядка  предоставления  из  бюджета  Республики  Татарстан  иных межбюджетных  трансфертов  бюджетам  муниципальных  образований  Республики Татарстан на решение вопросов местного значения, осуществляемое с привлечением средств  самообложения  граждан»,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КМ РТ от 23.02.2023 № 180</a:t>
            </a:r>
          </a:p>
        </p:txBody>
      </p:sp>
      <p:cxnSp>
        <p:nvCxnSpPr>
          <p:cNvPr id="10" name="Соединитель: уступ 9">
            <a:extLst>
              <a:ext uri="{FF2B5EF4-FFF2-40B4-BE49-F238E27FC236}">
                <a16:creationId xmlns:a16="http://schemas.microsoft.com/office/drawing/2014/main" id="{05EF0002-474D-461C-C52C-10322178DB5F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2550695" y="991647"/>
            <a:ext cx="394636" cy="273970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B2C6B9E6-08C5-3724-F4FF-F977046D1906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2550695" y="2056481"/>
            <a:ext cx="394636" cy="167486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2F6DC489-2499-53FC-5688-CF65726FD3A9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550695" y="3692399"/>
            <a:ext cx="394636" cy="38950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8E8602E-24CB-60AF-6B7F-20A49CB41717}"/>
              </a:ext>
            </a:extLst>
          </p:cNvPr>
          <p:cNvSpPr/>
          <p:nvPr/>
        </p:nvSpPr>
        <p:spPr>
          <a:xfrm>
            <a:off x="2945331" y="4706216"/>
            <a:ext cx="9164059" cy="101081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КМ РТ от 29.11.2023 № 1532 «О порядке предоставления из бюджета Республики Татарстан иных межбюджетных трансфертов бюджетам муниципальных образований Республики Татарстан на решение вопросов местного значения, осуществляемое с привлечением средств самообложения граждан, в 2024 году»,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постановлением КМ РТ от 29.11. 2023 № 1532</a:t>
            </a:r>
          </a:p>
        </p:txBody>
      </p:sp>
      <p:cxnSp>
        <p:nvCxnSpPr>
          <p:cNvPr id="33" name="Соединитель: уступ 32">
            <a:extLst>
              <a:ext uri="{FF2B5EF4-FFF2-40B4-BE49-F238E27FC236}">
                <a16:creationId xmlns:a16="http://schemas.microsoft.com/office/drawing/2014/main" id="{9BDF5D89-71CE-9A58-FFD0-31CF5210A592}"/>
              </a:ext>
            </a:extLst>
          </p:cNvPr>
          <p:cNvCxnSpPr>
            <a:cxnSpLocks/>
            <a:stCxn id="5" idx="3"/>
            <a:endCxn id="23" idx="1"/>
          </p:cNvCxnSpPr>
          <p:nvPr/>
        </p:nvCxnSpPr>
        <p:spPr>
          <a:xfrm>
            <a:off x="2550695" y="3731349"/>
            <a:ext cx="394636" cy="148027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DCF1F8C-C705-64D5-4BF9-0C63C52FCE02}"/>
              </a:ext>
            </a:extLst>
          </p:cNvPr>
          <p:cNvSpPr/>
          <p:nvPr/>
        </p:nvSpPr>
        <p:spPr>
          <a:xfrm>
            <a:off x="2945331" y="5861997"/>
            <a:ext cx="9164059" cy="836190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Кабинета Министров Республики Татарстан «О внесении изменения в приложение к постановлению Кабинета Министров Республики Татарстан от 26.01.2009 № 42 «Об установлении уровня социальных гарантий обеспеченности общественной инфраструктурой, социальными услугами до 2024 года»,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постановлением КМ РТ от 27.01. 2024 № 37</a:t>
            </a:r>
          </a:p>
        </p:txBody>
      </p:sp>
      <p:cxnSp>
        <p:nvCxnSpPr>
          <p:cNvPr id="37" name="Соединитель: уступ 36">
            <a:extLst>
              <a:ext uri="{FF2B5EF4-FFF2-40B4-BE49-F238E27FC236}">
                <a16:creationId xmlns:a16="http://schemas.microsoft.com/office/drawing/2014/main" id="{C3B6C7FF-A9BA-2F44-C618-543E5077A6CE}"/>
              </a:ext>
            </a:extLst>
          </p:cNvPr>
          <p:cNvCxnSpPr>
            <a:cxnSpLocks/>
            <a:stCxn id="5" idx="3"/>
            <a:endCxn id="35" idx="1"/>
          </p:cNvCxnSpPr>
          <p:nvPr/>
        </p:nvCxnSpPr>
        <p:spPr>
          <a:xfrm>
            <a:off x="2550695" y="3731349"/>
            <a:ext cx="394636" cy="2548743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0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148BF6-6635-DDDE-8AB4-5FD172A7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85DE72-78F5-0024-B153-CDB48FB5D60A}"/>
              </a:ext>
            </a:extLst>
          </p:cNvPr>
          <p:cNvSpPr txBox="1"/>
          <p:nvPr/>
        </p:nvSpPr>
        <p:spPr>
          <a:xfrm>
            <a:off x="946445" y="145711"/>
            <a:ext cx="10932207" cy="839391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2. </a:t>
            </a:r>
            <a:r>
              <a:rPr lang="ru-RU" sz="1800" spc="-50" dirty="0">
                <a:solidFill>
                  <a:srgbClr val="000000"/>
                </a:solidFill>
              </a:rPr>
              <a:t>Проведение экспертизы инвестиционных проектов, нормативных правовых актов, подготавливаемых РОИВ в сфере государственного, муниципального управления, регионального развития, управления финансами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F47CB2-B717-C684-241A-11D3B1A314B0}"/>
              </a:ext>
            </a:extLst>
          </p:cNvPr>
          <p:cNvSpPr txBox="1"/>
          <p:nvPr/>
        </p:nvSpPr>
        <p:spPr>
          <a:xfrm>
            <a:off x="8084320" y="5808693"/>
            <a:ext cx="4016523" cy="830997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Стратегии развития государственной политики в сфере земельных и имущественных отношений Республики Татарстан на 2016 –2021 годы и на период до 2030 года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20FE3A-53E1-B588-5A0D-619DC0B60C7D}"/>
              </a:ext>
            </a:extLst>
          </p:cNvPr>
          <p:cNvSpPr txBox="1"/>
          <p:nvPr/>
        </p:nvSpPr>
        <p:spPr>
          <a:xfrm>
            <a:off x="838200" y="6313529"/>
            <a:ext cx="3488820" cy="461665"/>
          </a:xfrm>
          <a:prstGeom prst="rect">
            <a:avLst/>
          </a:prstGeom>
          <a:ln w="28575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пилотному проекту «Эффективный регион» в Республике Татарстан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177743-8FE0-83B1-2FC3-BF7A3CF0BF58}"/>
              </a:ext>
            </a:extLst>
          </p:cNvPr>
          <p:cNvSpPr txBox="1"/>
          <p:nvPr/>
        </p:nvSpPr>
        <p:spPr>
          <a:xfrm>
            <a:off x="838200" y="2510538"/>
            <a:ext cx="3494518" cy="2677656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проекту Закона Республики Татарстан «О развитии агломераций в Республике Татарстан» в рамках совещания, проведенного  12  апреля  2023  года, посвященного мероприятиям  по  территориальному  планированию  развития территории  Казанской  агломерации и  вопросам формирования  инвестиционно-привлекательных  земельных  участков,  в  том  числе  по  переводу  их  в  нужную категорию,  установлению  требуемого  вида  разрешенного  использования  и существенному сокращению сроков их предоставления в аренду без проведения торгов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E6450-6481-5DE5-780D-94EAD0EDE001}"/>
              </a:ext>
            </a:extLst>
          </p:cNvPr>
          <p:cNvSpPr txBox="1"/>
          <p:nvPr/>
        </p:nvSpPr>
        <p:spPr>
          <a:xfrm>
            <a:off x="8084321" y="1048546"/>
            <a:ext cx="4016524" cy="156966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Правилам установления  субъектами Российской  Федерации  нормативов минимальной обеспеченности населения площадью торговых объектов и методики расчета нормативов минимальной обеспеченности населения площадью торговых объектов,  утвержденным  постановлением  Правительства Российской Федерации от 5 мая 2023 года № 704 «Об утверждении Правил установления  субъектами …»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7FA57E-4B26-D5AB-66BB-B76323ADBCB0}"/>
              </a:ext>
            </a:extLst>
          </p:cNvPr>
          <p:cNvSpPr txBox="1"/>
          <p:nvPr/>
        </p:nvSpPr>
        <p:spPr>
          <a:xfrm>
            <a:off x="838200" y="1057092"/>
            <a:ext cx="3494518" cy="1384995"/>
          </a:xfrm>
          <a:prstGeom prst="rect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проекту приказа Главного управления ветеринарии Кабинета Министров Республики Татарстан  «О внесении изменений в Стратегию «Обеспечение эпизоотического и ветеринарно-санитарного благополучия в Республике Татарстан на период 2016 - 2021 гг. и на период до 2030 года»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F095A-1A41-505D-C295-D6A95DF79A1B}"/>
              </a:ext>
            </a:extLst>
          </p:cNvPr>
          <p:cNvSpPr txBox="1"/>
          <p:nvPr/>
        </p:nvSpPr>
        <p:spPr>
          <a:xfrm>
            <a:off x="8084320" y="4536566"/>
            <a:ext cx="4016523" cy="1200329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проекту закона Республики Татарстан «О перераспределении полномочий между органами  местного самоуправления муниципальных образований Республики Татарстан и органами государственной власти Республики Татарстан в области градостроительной деятельности»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90A38E-18C6-9703-BAF6-5EF742CCCE32}"/>
              </a:ext>
            </a:extLst>
          </p:cNvPr>
          <p:cNvSpPr txBox="1"/>
          <p:nvPr/>
        </p:nvSpPr>
        <p:spPr>
          <a:xfrm>
            <a:off x="838200" y="5225793"/>
            <a:ext cx="3488821" cy="1015663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проекту постановления Кабинета Министров Республики Татарстан  «О реализации Федерального закона от 21 июля 2005 года № 115-ФЗ «О концессионных соглашениях» на территории Республики Татарстан»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B7A953-5552-1F9E-32E9-8891B758BF21}"/>
              </a:ext>
            </a:extLst>
          </p:cNvPr>
          <p:cNvSpPr txBox="1"/>
          <p:nvPr/>
        </p:nvSpPr>
        <p:spPr>
          <a:xfrm>
            <a:off x="4401084" y="1057092"/>
            <a:ext cx="3614871" cy="138499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проекту постановления Кабинета Министров Республики Татарстан «О реализации мер по улучшению состоянию инвестиционного климата Республики Татарстан в соответствии с показателями Национального рейтинга состояния инвестиционного  климата  в  субъектах Российской  Федерации»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C0D286-2371-D80A-FDF9-9458618351D5}"/>
              </a:ext>
            </a:extLst>
          </p:cNvPr>
          <p:cNvSpPr txBox="1"/>
          <p:nvPr/>
        </p:nvSpPr>
        <p:spPr>
          <a:xfrm>
            <a:off x="8084320" y="2698550"/>
            <a:ext cx="4016523" cy="175432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2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к проекту постановления Кабинета Министров Республики Татарстан «О внесении изменений в постановление Кабинета Министров Республики Татарстан от 31.12.2012  №1199 «Об утверждении Порядка разработки, реализации и оценки эффективности государственных программ Республики Татарстан и ведомственных целевых программ и перечня государственных программ Республики Татарстан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9300FA-0274-2A68-2725-3166837549F2}"/>
              </a:ext>
            </a:extLst>
          </p:cNvPr>
          <p:cNvSpPr txBox="1"/>
          <p:nvPr/>
        </p:nvSpPr>
        <p:spPr>
          <a:xfrm>
            <a:off x="4529271" y="2645938"/>
            <a:ext cx="33300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отделом проведена экспертиза</a:t>
            </a:r>
          </a:p>
          <a:p>
            <a:pPr algn="ctr"/>
            <a:r>
              <a:rPr lang="ru-RU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нормативных актов, были даны предложения и замечания к ним,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89004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262D97-1A26-EA6C-3296-50782C20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EFEB02-EAE4-B940-ED4F-62CAEEA856D7}"/>
              </a:ext>
            </a:extLst>
          </p:cNvPr>
          <p:cNvSpPr txBox="1"/>
          <p:nvPr/>
        </p:nvSpPr>
        <p:spPr>
          <a:xfrm>
            <a:off x="596068" y="106342"/>
            <a:ext cx="11444955" cy="1200329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3. Аналитическое и информационное обслуживание Администрации Раиса Республики Татарстан, Государственного Совета Республики Татарстан, Аппарата Кабинета Министров Республики Татарстан, министерств и ведомств Республики Татарстан и организаций местного самоуправления Республики Татарстан в сфере государственного, муниципального управления, регионального развития, управления финансами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15439C-ECE5-F83C-7D29-64D7D4BA3C0A}"/>
              </a:ext>
            </a:extLst>
          </p:cNvPr>
          <p:cNvSpPr txBox="1"/>
          <p:nvPr/>
        </p:nvSpPr>
        <p:spPr>
          <a:xfrm>
            <a:off x="726394" y="3540297"/>
            <a:ext cx="8244354" cy="830997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предложения по стимулированию муниципальных районов и городских округов Республики Татарстан на привлечение инвестиций с использованием механизмов государственно-частного и муниципально-частного партнерства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2D05CE-202C-C44A-00F6-079CF57D7C0A}"/>
              </a:ext>
            </a:extLst>
          </p:cNvPr>
          <p:cNvSpPr txBox="1"/>
          <p:nvPr/>
        </p:nvSpPr>
        <p:spPr>
          <a:xfrm>
            <a:off x="3428998" y="4511225"/>
            <a:ext cx="8352144" cy="830997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just"/>
            <a:r>
              <a:rPr lang="ru-RU" b="1" dirty="0"/>
              <a:t>предложения по вопросу вовлечения высших должностных лиц и органов исполнительной власти субъектов Российской Федерации в достижение национальных целей за счет стимулирования реализации регионального экспортного потенциала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89ACC-F3FC-6446-EA17-E7D0F16C822F}"/>
              </a:ext>
            </a:extLst>
          </p:cNvPr>
          <p:cNvSpPr txBox="1"/>
          <p:nvPr/>
        </p:nvSpPr>
        <p:spPr>
          <a:xfrm>
            <a:off x="726395" y="1633253"/>
            <a:ext cx="8244354" cy="830997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аналитические материалы по численности населения в разрезе муниципальных образований Республики Татарстан в рамках работы по подготовке новой концепции районирования в Республики Татарстан </a:t>
            </a:r>
            <a:endParaRPr lang="ru-RU" sz="1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08C39A-E5FB-98FF-D600-8DBEBFF18CFC}"/>
              </a:ext>
            </a:extLst>
          </p:cNvPr>
          <p:cNvSpPr txBox="1"/>
          <p:nvPr/>
        </p:nvSpPr>
        <p:spPr>
          <a:xfrm>
            <a:off x="3429000" y="2583629"/>
            <a:ext cx="8352144" cy="830997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 по вопросу подготовки единых стандартов организации работы органов местного самоуправления в рамках запроса Министерства экономики Республики Татарстан </a:t>
            </a:r>
            <a:endParaRPr lang="ru-RU" sz="16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7F6732-B98C-5124-2DCF-06E4754583F9}"/>
              </a:ext>
            </a:extLst>
          </p:cNvPr>
          <p:cNvSpPr txBox="1"/>
          <p:nvPr/>
        </p:nvSpPr>
        <p:spPr>
          <a:xfrm>
            <a:off x="726395" y="5443205"/>
            <a:ext cx="8244352" cy="1323439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предложения по  вопросу реализации  мер  государственной  поддержки  садоводческих  и  огороднических некоммерческих товариществ и обоснованности создания в республике подведомственного Министерству сельского хозяйства и продовольствия Республики Татарстан государственного учреждения по развитию садоводства  и  огородничества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BFBCEA-4931-9A78-981D-616B5649A580}"/>
              </a:ext>
            </a:extLst>
          </p:cNvPr>
          <p:cNvSpPr txBox="1"/>
          <p:nvPr/>
        </p:nvSpPr>
        <p:spPr>
          <a:xfrm>
            <a:off x="629003" y="1289824"/>
            <a:ext cx="3629825" cy="36933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solidFill>
                  <a:srgbClr val="C00000"/>
                </a:solidFill>
              </a:rPr>
              <a:t>В 2023 ГОДУ ПОДГОТОВЛЕНЫ: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6DDC105-A54C-FE1A-1B0C-1E599FB82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637" y="1569501"/>
            <a:ext cx="888457" cy="88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BA3398-EBFE-D29A-2585-BEA65CD8F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37" y="2540543"/>
            <a:ext cx="888457" cy="88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1FA3C79-B553-8583-14D1-D411E5AE9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922" y="3497097"/>
            <a:ext cx="888457" cy="88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4F254E1-CF83-740A-D34F-4CC4D24C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36" y="4482494"/>
            <a:ext cx="888457" cy="88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656B148-2FF8-44EB-B6BA-D634CA5B2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637" y="5550364"/>
            <a:ext cx="888457" cy="88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7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2A667B-24D8-54C1-0177-4D5F223E31F2}"/>
              </a:ext>
            </a:extLst>
          </p:cNvPr>
          <p:cNvSpPr txBox="1"/>
          <p:nvPr/>
        </p:nvSpPr>
        <p:spPr>
          <a:xfrm>
            <a:off x="784076" y="337480"/>
            <a:ext cx="10932208" cy="646331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Научно-методическое обеспечение функционирования органов государственной и муниципальной власти в сфере государственного, муниципального управления, регионального развития, управления финансами</a:t>
            </a:r>
            <a:endParaRPr lang="ru-RU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B974C0-6072-AD0D-5E65-0B19C7A25E38}"/>
              </a:ext>
            </a:extLst>
          </p:cNvPr>
          <p:cNvSpPr txBox="1"/>
          <p:nvPr/>
        </p:nvSpPr>
        <p:spPr>
          <a:xfrm>
            <a:off x="869491" y="1498710"/>
            <a:ext cx="9160033" cy="584775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 по обустройству и содержанию кладбищ, организации похоронного дела в Республике Татарстан</a:t>
            </a:r>
            <a:endParaRPr lang="ru-RU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D07226-706D-162E-5458-8CEFB24104AF}"/>
              </a:ext>
            </a:extLst>
          </p:cNvPr>
          <p:cNvSpPr txBox="1"/>
          <p:nvPr/>
        </p:nvSpPr>
        <p:spPr>
          <a:xfrm>
            <a:off x="869491" y="2808410"/>
            <a:ext cx="9160032" cy="830997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качества по  оказанию  гарантированного перечня  услуг  населению  по погребению  умерших,  а  также  по погребению  умерших  (погибших), не  имеющих  супруга,  близких родственников, иных родственников либо  законного  представителя умершего</a:t>
            </a:r>
            <a:endParaRPr lang="ru-RU" sz="16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76FFFC-924E-A527-8F37-664AC36BAFE8}"/>
              </a:ext>
            </a:extLst>
          </p:cNvPr>
          <p:cNvSpPr txBox="1"/>
          <p:nvPr/>
        </p:nvSpPr>
        <p:spPr>
          <a:xfrm>
            <a:off x="869491" y="4289058"/>
            <a:ext cx="9160031" cy="58477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Методика оценки трудоемкости специалистов органов местного самоуправления муниципальных образований Республики Татарстан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B917D2-3908-2D79-826B-3F3489AF77EE}"/>
              </a:ext>
            </a:extLst>
          </p:cNvPr>
          <p:cNvSpPr txBox="1"/>
          <p:nvPr/>
        </p:nvSpPr>
        <p:spPr>
          <a:xfrm>
            <a:off x="2438442" y="2151528"/>
            <a:ext cx="9160033" cy="584775"/>
          </a:xfrm>
          <a:prstGeom prst="rect">
            <a:avLst/>
          </a:prstGeom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just"/>
            <a:r>
              <a:rPr lang="ru-RU" b="1" dirty="0">
                <a:solidFill>
                  <a:srgbClr val="C00000"/>
                </a:solidFill>
              </a:rPr>
              <a:t>Утверждены приказом Министерства строительства, архитектуры и жилищно-коммунального хозяйства Республики Татарстан от 13.10.2023 № 147/о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B25B18-BE2D-A8DE-4B4B-1EA914D03298}"/>
              </a:ext>
            </a:extLst>
          </p:cNvPr>
          <p:cNvSpPr txBox="1"/>
          <p:nvPr/>
        </p:nvSpPr>
        <p:spPr>
          <a:xfrm>
            <a:off x="2512195" y="4996844"/>
            <a:ext cx="6756966" cy="338554"/>
          </a:xfrm>
          <a:prstGeom prst="rect">
            <a:avLst/>
          </a:prstGeom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4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dirty="0"/>
              <a:t>Утверждена приказом ГБУ «ЦЭСИ РТ» от 26.12.2023 № 15-П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44E8DE-29A6-0BDB-90CF-5B074E66257C}"/>
              </a:ext>
            </a:extLst>
          </p:cNvPr>
          <p:cNvSpPr txBox="1"/>
          <p:nvPr/>
        </p:nvSpPr>
        <p:spPr>
          <a:xfrm>
            <a:off x="869492" y="5463387"/>
            <a:ext cx="9160030" cy="830997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Методика определения допустимого (нормативного) числа создаваемых ОМС нетиповых бюджетных, казенных и автономных учреждений (пункт 2 Проблемника ЦЭСИ на 2023 год, пункт 2.7  распоряжения Кабинета Министров Республики Татарстан от 29.03.2023 № 788-р)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60A685-8582-B71F-B629-3772C4D7D98A}"/>
              </a:ext>
            </a:extLst>
          </p:cNvPr>
          <p:cNvSpPr txBox="1"/>
          <p:nvPr/>
        </p:nvSpPr>
        <p:spPr>
          <a:xfrm>
            <a:off x="2438443" y="6364846"/>
            <a:ext cx="8954662" cy="33855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4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dirty="0"/>
              <a:t>Направлена в администрацию Раиса Республики Татарстан в 2-х вариантах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D17049-F2C2-C58F-EFF2-49A2B7862208}"/>
              </a:ext>
            </a:extLst>
          </p:cNvPr>
          <p:cNvSpPr txBox="1"/>
          <p:nvPr/>
        </p:nvSpPr>
        <p:spPr>
          <a:xfrm>
            <a:off x="869491" y="1013671"/>
            <a:ext cx="3629825" cy="369332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solidFill>
                  <a:srgbClr val="C00000"/>
                </a:solidFill>
              </a:rPr>
              <a:t>В 2023 ГОДУ ПОДГОТОВЛЕНЫ: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46A71D-EA52-024F-D8DF-F6653E899449}"/>
              </a:ext>
            </a:extLst>
          </p:cNvPr>
          <p:cNvSpPr txBox="1"/>
          <p:nvPr/>
        </p:nvSpPr>
        <p:spPr>
          <a:xfrm>
            <a:off x="2438442" y="3662198"/>
            <a:ext cx="9160033" cy="584775"/>
          </a:xfrm>
          <a:prstGeom prst="rect">
            <a:avLst/>
          </a:prstGeom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 sz="14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dirty="0"/>
              <a:t>Утвержден приказом Министерства строительства, архитектуры и жилищно-коммунального хозяйства Республики Татарстан от 13.10.2023 № 147/о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FA20E47-6552-227C-9F72-89EF8B34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22" y="2213587"/>
            <a:ext cx="464720" cy="46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CB769609-8AF5-6B72-890C-5746D60F9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22" y="3700576"/>
            <a:ext cx="464720" cy="46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7600E95D-434A-0CBD-3C7F-246FDBBBE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22" y="4885920"/>
            <a:ext cx="464720" cy="46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алочка Tao De Libertad, Прозрачная Синяя Галочка, Логотип, Символ ...">
            <a:extLst>
              <a:ext uri="{FF2B5EF4-FFF2-40B4-BE49-F238E27FC236}">
                <a16:creationId xmlns:a16="http://schemas.microsoft.com/office/drawing/2014/main" id="{EAF4A267-D170-7620-658D-821C070A7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60" y="6421835"/>
            <a:ext cx="337844" cy="33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17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BEC378-7F24-8977-8C62-B4004DAB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46CA66-F156-69B4-EF06-5DC55ABA6E82}"/>
              </a:ext>
            </a:extLst>
          </p:cNvPr>
          <p:cNvSpPr txBox="1"/>
          <p:nvPr/>
        </p:nvSpPr>
        <p:spPr>
          <a:xfrm>
            <a:off x="698618" y="123721"/>
            <a:ext cx="11094577" cy="646331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5. Прогноз последствий социально-экономических преобразований в сфере государственного, муниципального управления, регионального развития, управления финансами;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2E85C3-9A66-B62C-5FDC-D39CC7C1E271}"/>
              </a:ext>
            </a:extLst>
          </p:cNvPr>
          <p:cNvSpPr txBox="1"/>
          <p:nvPr/>
        </p:nvSpPr>
        <p:spPr>
          <a:xfrm>
            <a:off x="698618" y="757295"/>
            <a:ext cx="3629825" cy="369332"/>
          </a:xfrm>
          <a:prstGeom prst="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b="1" spc="-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solidFill>
                  <a:srgbClr val="C00000"/>
                </a:solidFill>
              </a:rPr>
              <a:t>В 2023 ГОДУ ОСУЩЕСТВЛЕНЫ: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9716AB-4CA7-52B3-73E3-5E2A84D4184C}"/>
              </a:ext>
            </a:extLst>
          </p:cNvPr>
          <p:cNvSpPr txBox="1"/>
          <p:nvPr/>
        </p:nvSpPr>
        <p:spPr>
          <a:xfrm>
            <a:off x="2597922" y="1148054"/>
            <a:ext cx="9460194" cy="830997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 в сфере организации проведения мероприятий по предупреждению и ликвидации болезней животных, их лечению, защите населения от болезней, общих для человека и животных, а также в области обращения с животными</a:t>
            </a:r>
            <a:endParaRPr lang="ru-RU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A6B7A4-728D-BB61-666C-1630098733D9}"/>
              </a:ext>
            </a:extLst>
          </p:cNvPr>
          <p:cNvSpPr txBox="1"/>
          <p:nvPr/>
        </p:nvSpPr>
        <p:spPr>
          <a:xfrm>
            <a:off x="2597921" y="3555049"/>
            <a:ext cx="9460194" cy="584775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b="1" dirty="0"/>
              <a:t>Работы в сфере инфраструктурного развития и оптимизации системы здравоохранения Республики Татарстан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86BADC-15E5-5C2C-BC0D-8EF6FDE5E53B}"/>
              </a:ext>
            </a:extLst>
          </p:cNvPr>
          <p:cNvSpPr txBox="1"/>
          <p:nvPr/>
        </p:nvSpPr>
        <p:spPr>
          <a:xfrm>
            <a:off x="791198" y="4251550"/>
            <a:ext cx="9460194" cy="58477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b="1" dirty="0"/>
              <a:t>Расчет плановых затрат из бюджета Республики Татарстан на содержание имеющихся муниципальных пожарных депо и пожарного автотранспорта на 2024 год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A561D3-58D8-2C33-C76C-BA708DEEA110}"/>
              </a:ext>
            </a:extLst>
          </p:cNvPr>
          <p:cNvSpPr txBox="1"/>
          <p:nvPr/>
        </p:nvSpPr>
        <p:spPr>
          <a:xfrm>
            <a:off x="2597921" y="4965018"/>
            <a:ext cx="9460194" cy="1569660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just">
              <a:defRPr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b="1" dirty="0"/>
              <a:t>Расчет объема субвенций бюджетам муниципальных районов и городских округов Республики Татарстан на финансовое обеспечение Передаваемых государственных Полномочий Республики Татарстан по осуществлению государственного контроля в области долевого строительства многоквартирных домов и иных объектов недвижимости, а также за деятельностью жилищно-строительных кооперативов, связанной со строительством многоквартирных домов, в разрезе муниципальных образований Республики Татарстан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C2078A-EDBC-572B-9970-276EB4FAD786}"/>
              </a:ext>
            </a:extLst>
          </p:cNvPr>
          <p:cNvSpPr txBox="1"/>
          <p:nvPr/>
        </p:nvSpPr>
        <p:spPr>
          <a:xfrm>
            <a:off x="791198" y="2121554"/>
            <a:ext cx="9460194" cy="1323439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Расчеты в соответствии с пунктом 4 постановления Кабинета Министров Республики Татарстан от 29.11.2023 № 1532 «О порядке предоставления из бюджета Республики Татарстан иных межбюджетных трансфертов бюджетам муниципальных образований Республики Татарстан на решение вопросов местного значения, осуществляемое с привлечением средств самообложения граждан, в 2024 году»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0822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BAF77-227E-65C1-B83F-3D18FA16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65" y="136525"/>
            <a:ext cx="10672985" cy="341632"/>
          </a:xfr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1800" b="1" spc="-5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6. Подготовка предложений по совершенствованию системы муниципального управления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32B4E46-09D0-787B-D75F-FFB5B07F3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8302659"/>
              </p:ext>
            </p:extLst>
          </p:nvPr>
        </p:nvGraphicFramePr>
        <p:xfrm>
          <a:off x="1258131" y="692210"/>
          <a:ext cx="9675738" cy="6029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52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CA4DF-F8FF-4C5B-88AF-12B345B6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200"/>
            <a:ext cx="10515600" cy="424732"/>
          </a:xfr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spc="-50" dirty="0">
                <a:solidFill>
                  <a:srgbClr val="C00000"/>
                </a:solidFill>
                <a:latin typeface="Times New Roman" panose="02020603050405020304" pitchFamily="18" charset="0"/>
                <a:cs typeface="+mn-cs"/>
              </a:rPr>
              <a:t>ЗАДАЧИ НА 2024 ГОД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4D0C42-8474-4A3F-8C04-66E54457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01CD-0B2E-4553-AA4D-87CB14C3C56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D0AD8-53B9-9FB3-5445-497E1AFEB1DE}"/>
              </a:ext>
            </a:extLst>
          </p:cNvPr>
          <p:cNvSpPr txBox="1"/>
          <p:nvPr/>
        </p:nvSpPr>
        <p:spPr>
          <a:xfrm>
            <a:off x="838200" y="1070042"/>
            <a:ext cx="7229032" cy="954107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методических материалов по технологии агломерационного управления</a:t>
            </a:r>
            <a:endParaRPr lang="ru-RU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E4E00-D5E0-E7E7-9689-8A19A22B3DDE}"/>
              </a:ext>
            </a:extLst>
          </p:cNvPr>
          <p:cNvSpPr txBox="1"/>
          <p:nvPr/>
        </p:nvSpPr>
        <p:spPr>
          <a:xfrm>
            <a:off x="2196980" y="2513883"/>
            <a:ext cx="7229031" cy="1384995"/>
          </a:xfrm>
          <a:prstGeom prst="rect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Разработка модели оценки самодостаточности муниципальных образований Республики Татарстан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5585BB-9E89-CBF2-3508-5F8BE728441B}"/>
              </a:ext>
            </a:extLst>
          </p:cNvPr>
          <p:cNvSpPr txBox="1"/>
          <p:nvPr/>
        </p:nvSpPr>
        <p:spPr>
          <a:xfrm>
            <a:off x="4351193" y="4435116"/>
            <a:ext cx="7229030" cy="138499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b="1" dirty="0"/>
              <a:t>Разработка комплексного подхода к развитию опорных сельских населенных пунктов</a:t>
            </a:r>
          </a:p>
        </p:txBody>
      </p:sp>
    </p:spTree>
    <p:extLst>
      <p:ext uri="{BB962C8B-B14F-4D97-AF65-F5344CB8AC3E}">
        <p14:creationId xmlns:p14="http://schemas.microsoft.com/office/powerpoint/2010/main" val="3225869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24788</TotalTime>
  <Words>1551</Words>
  <Application>Microsoft Office PowerPoint</Application>
  <PresentationFormat>Широкоэкранный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Подготовка предложений по совершенствованию системы муниципального управления </vt:lpstr>
      <vt:lpstr>ЗАДАЧИ НА 2024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Кучекаева Д.С.</dc:creator>
  <cp:lastModifiedBy>Мулукова Лейсан  Илдусовна</cp:lastModifiedBy>
  <cp:revision>1210</cp:revision>
  <cp:lastPrinted>2024-02-16T05:45:50Z</cp:lastPrinted>
  <dcterms:created xsi:type="dcterms:W3CDTF">2015-10-13T09:22:49Z</dcterms:created>
  <dcterms:modified xsi:type="dcterms:W3CDTF">2024-02-16T08:04:24Z</dcterms:modified>
</cp:coreProperties>
</file>